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Raleway"/>
      <p:regular r:id="rId71"/>
      <p:bold r:id="rId72"/>
      <p:italic r:id="rId73"/>
      <p:boldItalic r:id="rId74"/>
    </p:embeddedFont>
    <p:embeddedFont>
      <p:font typeface="Staatliches"/>
      <p:regular r:id="rId75"/>
    </p:embeddedFont>
    <p:embeddedFont>
      <p:font typeface="Raleway Medium"/>
      <p:regular r:id="rId76"/>
      <p:bold r:id="rId77"/>
      <p:italic r:id="rId78"/>
      <p:boldItalic r:id="rId79"/>
    </p:embeddedFont>
    <p:embeddedFont>
      <p:font typeface="Proxima Nova Semibold"/>
      <p:regular r:id="rId80"/>
      <p:bold r:id="rId81"/>
      <p:boldItalic r:id="rId82"/>
    </p:embeddedFont>
    <p:embeddedFont>
      <p:font typeface="Barlow"/>
      <p:regular r:id="rId83"/>
      <p:bold r:id="rId84"/>
      <p:italic r:id="rId85"/>
      <p:boldItalic r:id="rId86"/>
    </p:embeddedFont>
    <p:embeddedFont>
      <p:font typeface="Raleway SemiBold"/>
      <p:regular r:id="rId87"/>
      <p:bold r:id="rId88"/>
      <p:italic r:id="rId89"/>
      <p:boldItalic r:id="rId90"/>
    </p:embeddedFont>
    <p:embeddedFont>
      <p:font typeface="Montserrat SemiBold"/>
      <p:regular r:id="rId91"/>
      <p:bold r:id="rId92"/>
      <p:italic r:id="rId93"/>
      <p:boldItalic r:id="rId94"/>
    </p:embeddedFont>
    <p:embeddedFont>
      <p:font typeface="Roboto"/>
      <p:regular r:id="rId95"/>
      <p:bold r:id="rId96"/>
      <p:italic r:id="rId97"/>
      <p:boldItalic r:id="rId98"/>
    </p:embeddedFont>
    <p:embeddedFont>
      <p:font typeface="Montserrat"/>
      <p:regular r:id="rId99"/>
      <p:bold r:id="rId100"/>
      <p:italic r:id="rId101"/>
      <p:boldItalic r:id="rId102"/>
    </p:embeddedFont>
    <p:embeddedFont>
      <p:font typeface="Montserrat Medium"/>
      <p:regular r:id="rId103"/>
      <p:bold r:id="rId104"/>
      <p:italic r:id="rId105"/>
      <p:boldItalic r:id="rId106"/>
    </p:embeddedFont>
    <p:embeddedFont>
      <p:font typeface="Montserrat ExtraBold"/>
      <p:bold r:id="rId107"/>
      <p:boldItalic r:id="rId108"/>
    </p:embeddedFont>
    <p:embeddedFont>
      <p:font typeface="Barlow Light"/>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4EE480-BBF0-480A-87DE-CF4FA5A9DE7C}">
  <a:tblStyle styleId="{DD4EE480-BBF0-480A-87DE-CF4FA5A9DE7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2F9"/>
          </a:solidFill>
        </a:fill>
      </a:tcStyle>
    </a:wholeTbl>
    <a:band1H>
      <a:tcTxStyle/>
      <a:tcStyle>
        <a:fill>
          <a:solidFill>
            <a:srgbClr val="CAE5F2"/>
          </a:solidFill>
        </a:fill>
      </a:tcStyle>
    </a:band1H>
    <a:band2H>
      <a:tcTxStyle/>
    </a:band2H>
    <a:band1V>
      <a:tcTxStyle/>
      <a:tcStyle>
        <a:fill>
          <a:solidFill>
            <a:srgbClr val="CAE5F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ontserratExtraBold-bold.fntdata"/><Relationship Id="rId106" Type="http://schemas.openxmlformats.org/officeDocument/2006/relationships/font" Target="fonts/MontserratMedium-boldItalic.fntdata"/><Relationship Id="rId105" Type="http://schemas.openxmlformats.org/officeDocument/2006/relationships/font" Target="fonts/MontserratMedium-italic.fntdata"/><Relationship Id="rId104" Type="http://schemas.openxmlformats.org/officeDocument/2006/relationships/font" Target="fonts/MontserratMedium-bold.fntdata"/><Relationship Id="rId109" Type="http://schemas.openxmlformats.org/officeDocument/2006/relationships/font" Target="fonts/BarlowLight-regular.fntdata"/><Relationship Id="rId108" Type="http://schemas.openxmlformats.org/officeDocument/2006/relationships/font" Target="fonts/MontserratExtraBold-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ontserratMedium-regular.fntdata"/><Relationship Id="rId102" Type="http://schemas.openxmlformats.org/officeDocument/2006/relationships/font" Target="fonts/Montserrat-boldItalic.fntdata"/><Relationship Id="rId101" Type="http://schemas.openxmlformats.org/officeDocument/2006/relationships/font" Target="fonts/Montserrat-italic.fntdata"/><Relationship Id="rId100" Type="http://schemas.openxmlformats.org/officeDocument/2006/relationships/font" Target="fonts/Montserra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regular.fntdata"/><Relationship Id="rId94" Type="http://schemas.openxmlformats.org/officeDocument/2006/relationships/font" Target="fonts/MontserratSemiBold-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4.xml"/><Relationship Id="rId99" Type="http://schemas.openxmlformats.org/officeDocument/2006/relationships/font" Target="fonts/Montserrat-regular.fntdata"/><Relationship Id="rId10" Type="http://schemas.openxmlformats.org/officeDocument/2006/relationships/slide" Target="slides/slide3.xml"/><Relationship Id="rId98"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MontserratSemiBold-regular.fntdata"/><Relationship Id="rId90" Type="http://schemas.openxmlformats.org/officeDocument/2006/relationships/font" Target="fonts/RalewaySemiBold-boldItalic.fntdata"/><Relationship Id="rId93" Type="http://schemas.openxmlformats.org/officeDocument/2006/relationships/font" Target="fonts/MontserratSemiBold-italic.fntdata"/><Relationship Id="rId92" Type="http://schemas.openxmlformats.org/officeDocument/2006/relationships/font" Target="fonts/MontserratSemiBold-bold.fntdata"/><Relationship Id="rId15" Type="http://schemas.openxmlformats.org/officeDocument/2006/relationships/slide" Target="slides/slide8.xml"/><Relationship Id="rId110" Type="http://schemas.openxmlformats.org/officeDocument/2006/relationships/font" Target="fonts/BarlowLight-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2" Type="http://schemas.openxmlformats.org/officeDocument/2006/relationships/font" Target="fonts/BarlowLight-boldItalic.fntdata"/><Relationship Id="rId111" Type="http://schemas.openxmlformats.org/officeDocument/2006/relationships/font" Target="fonts/BarlowLight-italic.fntdata"/><Relationship Id="rId84" Type="http://schemas.openxmlformats.org/officeDocument/2006/relationships/font" Target="fonts/Barlow-bold.fntdata"/><Relationship Id="rId83" Type="http://schemas.openxmlformats.org/officeDocument/2006/relationships/font" Target="fonts/Barlow-regular.fntdata"/><Relationship Id="rId86" Type="http://schemas.openxmlformats.org/officeDocument/2006/relationships/font" Target="fonts/Barlow-boldItalic.fntdata"/><Relationship Id="rId85" Type="http://schemas.openxmlformats.org/officeDocument/2006/relationships/font" Target="fonts/Barlow-italic.fntdata"/><Relationship Id="rId88" Type="http://schemas.openxmlformats.org/officeDocument/2006/relationships/font" Target="fonts/RalewaySemiBold-bold.fntdata"/><Relationship Id="rId87" Type="http://schemas.openxmlformats.org/officeDocument/2006/relationships/font" Target="fonts/RalewaySemiBold-regular.fntdata"/><Relationship Id="rId89" Type="http://schemas.openxmlformats.org/officeDocument/2006/relationships/font" Target="fonts/RalewaySemiBold-italic.fntdata"/><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italic.fntdata"/><Relationship Id="rId72" Type="http://schemas.openxmlformats.org/officeDocument/2006/relationships/font" Target="fonts/Raleway-bold.fntdata"/><Relationship Id="rId75" Type="http://schemas.openxmlformats.org/officeDocument/2006/relationships/font" Target="fonts/Staatliches-regular.fntdata"/><Relationship Id="rId74" Type="http://schemas.openxmlformats.org/officeDocument/2006/relationships/font" Target="fonts/Raleway-boldItalic.fntdata"/><Relationship Id="rId77" Type="http://schemas.openxmlformats.org/officeDocument/2006/relationships/font" Target="fonts/RalewayMedium-bold.fntdata"/><Relationship Id="rId76" Type="http://schemas.openxmlformats.org/officeDocument/2006/relationships/font" Target="fonts/RalewayMedium-regular.fntdata"/><Relationship Id="rId79" Type="http://schemas.openxmlformats.org/officeDocument/2006/relationships/font" Target="fonts/RalewayMedium-boldItalic.fntdata"/><Relationship Id="rId78" Type="http://schemas.openxmlformats.org/officeDocument/2006/relationships/font" Target="fonts/RalewayMedium-italic.fntdata"/><Relationship Id="rId71" Type="http://schemas.openxmlformats.org/officeDocument/2006/relationships/font" Target="fonts/Raleway-regular.fntdata"/><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software/jira/updat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_ga=2.93469716.825926990.1620640716-1035360331.162064071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laruswayjira@atlassian.ne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aruswayjira.atlassian.net/jira/dashboards/10000"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solidFill>
                  <a:schemeClr val="dk1"/>
                </a:solidFill>
                <a:highlight>
                  <a:srgbClr val="FFFFFF"/>
                </a:highlight>
                <a:latin typeface="Roboto"/>
                <a:ea typeface="Roboto"/>
                <a:cs typeface="Roboto"/>
                <a:sym typeface="Roboto"/>
              </a:rPr>
              <a:t>Jira is a software development and management tool. Its from Atlassian, an Australian company. </a:t>
            </a:r>
            <a:endParaRPr sz="14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sz="1400">
                <a:solidFill>
                  <a:schemeClr val="dk1"/>
                </a:solidFill>
                <a:highlight>
                  <a:srgbClr val="FFFFFF"/>
                </a:highlight>
                <a:latin typeface="Roboto"/>
                <a:ea typeface="Roboto"/>
                <a:cs typeface="Roboto"/>
                <a:sym typeface="Roboto"/>
              </a:rPr>
              <a:t>Jira helps you to schedule and record your work, helps you to manage project pipelines, report to fix bugs.</a:t>
            </a:r>
            <a:endParaRPr sz="14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sz="1400">
                <a:solidFill>
                  <a:schemeClr val="dk1"/>
                </a:solidFill>
                <a:highlight>
                  <a:srgbClr val="FFFFFF"/>
                </a:highlight>
                <a:latin typeface="Roboto"/>
                <a:ea typeface="Roboto"/>
                <a:cs typeface="Roboto"/>
                <a:sym typeface="Roboto"/>
              </a:rPr>
              <a:t>So we can say it is a software project management tool as well. </a:t>
            </a:r>
            <a:endParaRPr sz="14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Jira Software is a tool that can help teams in financial services, retail, software,</a:t>
            </a:r>
            <a:endParaRPr sz="1400"/>
          </a:p>
          <a:p>
            <a:pPr indent="0" lvl="0" marL="0" rtl="0" algn="l">
              <a:lnSpc>
                <a:spcPct val="100000"/>
              </a:lnSpc>
              <a:spcBef>
                <a:spcPts val="0"/>
              </a:spcBef>
              <a:spcAft>
                <a:spcPts val="0"/>
              </a:spcAft>
              <a:buSzPts val="1400"/>
              <a:buNone/>
            </a:pPr>
            <a:r>
              <a:rPr lang="tr-TR" sz="1400"/>
              <a:t>high-tech, automotive, non-profit organizations, government, and many more industries.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These organizations work </a:t>
            </a:r>
            <a:r>
              <a:rPr lang="tr-TR" sz="1400">
                <a:solidFill>
                  <a:schemeClr val="dk1"/>
                </a:solidFill>
              </a:rPr>
              <a:t>productively </a:t>
            </a:r>
            <a:r>
              <a:rPr lang="tr-TR" sz="1400"/>
              <a:t>as organized with Jira. </a:t>
            </a:r>
            <a:endParaRPr sz="1400"/>
          </a:p>
          <a:p>
            <a:pPr indent="0" lvl="0" marL="0" rtl="0" algn="l">
              <a:lnSpc>
                <a:spcPct val="100000"/>
              </a:lnSpc>
              <a:spcBef>
                <a:spcPts val="0"/>
              </a:spcBef>
              <a:spcAft>
                <a:spcPts val="0"/>
              </a:spcAft>
              <a:buSzPts val="1400"/>
              <a:buNone/>
            </a:pPr>
            <a:r>
              <a:rPr lang="tr-TR" sz="1400"/>
              <a:t>If your team has a project to complete, you can use Jira Software to manage it.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 beauty of Jira Software is that it can be configured to suit any project, </a:t>
            </a:r>
            <a:endParaRPr sz="1400"/>
          </a:p>
          <a:p>
            <a:pPr indent="0" lvl="0" marL="0" rtl="0" algn="l">
              <a:lnSpc>
                <a:spcPct val="100000"/>
              </a:lnSpc>
              <a:spcBef>
                <a:spcPts val="0"/>
              </a:spcBef>
              <a:spcAft>
                <a:spcPts val="0"/>
              </a:spcAft>
              <a:buSzPts val="1400"/>
              <a:buNone/>
            </a:pPr>
            <a:r>
              <a:rPr lang="tr-TR" sz="1400"/>
              <a:t>from simple task management to highly complex enterprises.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771a170a7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771a170a7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400">
                <a:solidFill>
                  <a:srgbClr val="FF0000"/>
                </a:solidFill>
              </a:rPr>
              <a:t>Some companies that use Jira; </a:t>
            </a:r>
            <a:endParaRPr b="1" sz="1400">
              <a:solidFill>
                <a:srgbClr val="FF0000"/>
              </a:solidFill>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CARFAX </a:t>
            </a:r>
            <a:r>
              <a:rPr lang="tr-TR" sz="1400"/>
              <a:t>is a virginia-based company.</a:t>
            </a:r>
            <a:endParaRPr sz="1400"/>
          </a:p>
          <a:p>
            <a:pPr indent="0" lvl="0" marL="0" rtl="0" algn="l">
              <a:lnSpc>
                <a:spcPct val="100000"/>
              </a:lnSpc>
              <a:spcBef>
                <a:spcPts val="0"/>
              </a:spcBef>
              <a:spcAft>
                <a:spcPts val="0"/>
              </a:spcAft>
              <a:buSzPts val="1400"/>
              <a:buNone/>
            </a:pPr>
            <a:r>
              <a:rPr lang="tr-TR" sz="1400"/>
              <a:t> It provides vehicle history reports for used cars and trucks for American and Canadian consumers.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Autodesk </a:t>
            </a:r>
            <a:r>
              <a:rPr lang="tr-TR" sz="1400"/>
              <a:t>is a US company that develops professional software for industrial use.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It contains the most used industrial software in the world.</a:t>
            </a:r>
            <a:endParaRPr sz="1400"/>
          </a:p>
          <a:p>
            <a:pPr indent="0" lvl="0" marL="0" rtl="0" algn="l">
              <a:lnSpc>
                <a:spcPct val="100000"/>
              </a:lnSpc>
              <a:spcBef>
                <a:spcPts val="0"/>
              </a:spcBef>
              <a:spcAft>
                <a:spcPts val="0"/>
              </a:spcAft>
              <a:buSzPts val="1400"/>
              <a:buNone/>
            </a:pPr>
            <a:r>
              <a:rPr lang="tr-TR" sz="1400"/>
              <a:t>Autodesk is also known for being one of the top software code generators.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Do you know the name of that most used </a:t>
            </a:r>
            <a:r>
              <a:rPr lang="tr-TR" sz="1400"/>
              <a:t>software</a:t>
            </a:r>
            <a:r>
              <a:rPr lang="tr-TR" sz="1400"/>
              <a:t>?</a:t>
            </a:r>
            <a:endParaRPr sz="1400"/>
          </a:p>
          <a:p>
            <a:pPr indent="0" lvl="0" marL="0" rtl="0" algn="l">
              <a:lnSpc>
                <a:spcPct val="100000"/>
              </a:lnSpc>
              <a:spcBef>
                <a:spcPts val="0"/>
              </a:spcBef>
              <a:spcAft>
                <a:spcPts val="0"/>
              </a:spcAft>
              <a:buSzPts val="1400"/>
              <a:buNone/>
            </a:pPr>
            <a:r>
              <a:rPr lang="tr-TR" sz="1400"/>
              <a:t>It is </a:t>
            </a:r>
            <a:r>
              <a:rPr b="1" lang="tr-TR" sz="1400"/>
              <a:t>Autocad</a:t>
            </a:r>
            <a:r>
              <a:rPr lang="tr-TR" sz="1400"/>
              <a: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Cancer Research UK</a:t>
            </a:r>
            <a:r>
              <a:rPr lang="tr-TR" sz="1400"/>
              <a:t> conducts research as the world's largest independent cancer research charity.</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Audi </a:t>
            </a:r>
            <a:r>
              <a:rPr lang="tr-TR" sz="1400"/>
              <a:t>is a German automobile company also uses jira.</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The Telegraph</a:t>
            </a:r>
            <a:r>
              <a:rPr lang="tr-TR" sz="1400"/>
              <a:t> is a national British daily newspaper uses it.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ANZ </a:t>
            </a:r>
            <a:r>
              <a:rPr lang="tr-TR" sz="1400"/>
              <a:t>is the largest New Zealand bank, not </a:t>
            </a:r>
            <a:r>
              <a:rPr lang="tr-TR" sz="1400"/>
              <a:t>surprising</a:t>
            </a:r>
            <a:r>
              <a:rPr lang="tr-TR" sz="1400"/>
              <a: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Domino's Pizza</a:t>
            </a:r>
            <a:r>
              <a:rPr lang="tr-TR" sz="1400"/>
              <a:t> is an international pizza delivery company also uses jira.</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Before you ask I give the answer:</a:t>
            </a:r>
            <a:endParaRPr sz="1400"/>
          </a:p>
          <a:p>
            <a:pPr indent="0" lvl="0" marL="0" rtl="0" algn="l">
              <a:lnSpc>
                <a:spcPct val="100000"/>
              </a:lnSpc>
              <a:spcBef>
                <a:spcPts val="0"/>
              </a:spcBef>
              <a:spcAft>
                <a:spcPts val="0"/>
              </a:spcAft>
              <a:buSzPts val="1400"/>
              <a:buNone/>
            </a:pPr>
            <a:r>
              <a:rPr b="1" lang="tr-TR" sz="1400">
                <a:solidFill>
                  <a:srgbClr val="202124"/>
                </a:solidFill>
                <a:highlight>
                  <a:srgbClr val="FFFFFF"/>
                </a:highlight>
              </a:rPr>
              <a:t>SpaceX </a:t>
            </a:r>
            <a:r>
              <a:rPr lang="tr-TR" sz="1400">
                <a:solidFill>
                  <a:srgbClr val="202124"/>
                </a:solidFill>
                <a:highlight>
                  <a:srgbClr val="FFFFFF"/>
                </a:highlight>
              </a:rPr>
              <a:t>is a very big company </a:t>
            </a:r>
            <a:endParaRPr sz="14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400">
              <a:solidFill>
                <a:srgbClr val="202124"/>
              </a:solidFill>
              <a:highlight>
                <a:srgbClr val="FFFFFF"/>
              </a:highlight>
            </a:endParaRPr>
          </a:p>
          <a:p>
            <a:pPr indent="0" lvl="0" marL="0" rtl="0" algn="l">
              <a:lnSpc>
                <a:spcPct val="100000"/>
              </a:lnSpc>
              <a:spcBef>
                <a:spcPts val="0"/>
              </a:spcBef>
              <a:spcAft>
                <a:spcPts val="0"/>
              </a:spcAft>
              <a:buSzPts val="1400"/>
              <a:buNone/>
            </a:pPr>
            <a:r>
              <a:rPr b="1" lang="tr-TR" sz="1400">
                <a:solidFill>
                  <a:srgbClr val="FF0000"/>
                </a:solidFill>
                <a:highlight>
                  <a:srgbClr val="FFFFFF"/>
                </a:highlight>
              </a:rPr>
              <a:t>An example of an Agile development platform Jira, Confluence and BitBucket, Soho Helpdesk.</a:t>
            </a:r>
            <a:endParaRPr b="1" sz="1400">
              <a:solidFill>
                <a:srgbClr val="FF0000"/>
              </a:solidFill>
              <a:highlight>
                <a:srgbClr val="FFFFFF"/>
              </a:highlight>
            </a:endParaRPr>
          </a:p>
          <a:p>
            <a:pPr indent="0" lvl="0" marL="0" rtl="0" algn="l">
              <a:lnSpc>
                <a:spcPct val="100000"/>
              </a:lnSpc>
              <a:spcBef>
                <a:spcPts val="0"/>
              </a:spcBef>
              <a:spcAft>
                <a:spcPts val="0"/>
              </a:spcAft>
              <a:buSzPts val="1400"/>
              <a:buNone/>
            </a:pPr>
            <a:r>
              <a:t/>
            </a:r>
            <a:endParaRPr sz="1400">
              <a:solidFill>
                <a:srgbClr val="202124"/>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Now we will  watch the audi video.</a:t>
            </a:r>
            <a:endParaRPr sz="1400"/>
          </a:p>
          <a:p>
            <a:pPr indent="0" lvl="0" marL="0" rtl="0" algn="l">
              <a:lnSpc>
                <a:spcPct val="100000"/>
              </a:lnSpc>
              <a:spcBef>
                <a:spcPts val="0"/>
              </a:spcBef>
              <a:spcAft>
                <a:spcPts val="0"/>
              </a:spcAft>
              <a:buSzPts val="1400"/>
              <a:buNone/>
            </a:pPr>
            <a:r>
              <a:rPr lang="tr-TR" sz="1400"/>
              <a:t>Since the introduction of AutoCAD in 1982, </a:t>
            </a:r>
            <a:endParaRPr sz="1400"/>
          </a:p>
          <a:p>
            <a:pPr indent="0" lvl="0" marL="0" rtl="0" algn="l">
              <a:lnSpc>
                <a:spcPct val="100000"/>
              </a:lnSpc>
              <a:spcBef>
                <a:spcPts val="0"/>
              </a:spcBef>
              <a:spcAft>
                <a:spcPts val="0"/>
              </a:spcAft>
              <a:buSzPts val="1400"/>
              <a:buNone/>
            </a:pPr>
            <a:r>
              <a:rPr lang="tr-TR" sz="1400"/>
              <a:t>Autodesk has been a leader in 3D design, engineering and entertainment software.</a:t>
            </a:r>
            <a:endParaRPr sz="1400"/>
          </a:p>
          <a:p>
            <a:pPr indent="0" lvl="0" marL="0" rtl="0" algn="l">
              <a:lnSpc>
                <a:spcPct val="100000"/>
              </a:lnSpc>
              <a:spcBef>
                <a:spcPts val="0"/>
              </a:spcBef>
              <a:spcAft>
                <a:spcPts val="0"/>
              </a:spcAft>
              <a:buSzPts val="1400"/>
              <a:buNone/>
            </a:pPr>
            <a:r>
              <a:rPr lang="tr-TR" sz="1400"/>
              <a:t>Today, Autodesk's product portfolio includes more than </a:t>
            </a:r>
            <a:endParaRPr sz="1400"/>
          </a:p>
          <a:p>
            <a:pPr indent="0" lvl="0" marL="0" rtl="0" algn="l">
              <a:lnSpc>
                <a:spcPct val="100000"/>
              </a:lnSpc>
              <a:spcBef>
                <a:spcPts val="0"/>
              </a:spcBef>
              <a:spcAft>
                <a:spcPts val="0"/>
              </a:spcAft>
              <a:buSzPts val="1400"/>
              <a:buNone/>
            </a:pPr>
            <a:r>
              <a:rPr lang="tr-TR" sz="1400"/>
              <a:t>100 products available in 18 different languages.</a:t>
            </a:r>
            <a:endParaRPr sz="1400"/>
          </a:p>
          <a:p>
            <a:pPr indent="0" lvl="0" marL="0" rtl="0" algn="l">
              <a:lnSpc>
                <a:spcPct val="100000"/>
              </a:lnSpc>
              <a:spcBef>
                <a:spcPts val="0"/>
              </a:spcBef>
              <a:spcAft>
                <a:spcPts val="0"/>
              </a:spcAft>
              <a:buSzPts val="1400"/>
              <a:buNone/>
            </a:pPr>
            <a:r>
              <a:rPr lang="tr-TR" sz="1400"/>
              <a: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Autodesk has over </a:t>
            </a:r>
            <a:r>
              <a:rPr lang="tr-TR" sz="1400">
                <a:solidFill>
                  <a:srgbClr val="FF0000"/>
                </a:solidFill>
              </a:rPr>
              <a:t>100 engineering teams</a:t>
            </a:r>
            <a:r>
              <a:rPr lang="tr-TR" sz="1400"/>
              <a:t>, </a:t>
            </a:r>
            <a:endParaRPr sz="1400"/>
          </a:p>
          <a:p>
            <a:pPr indent="0" lvl="0" marL="0" rtl="0" algn="l">
              <a:lnSpc>
                <a:spcPct val="100000"/>
              </a:lnSpc>
              <a:spcBef>
                <a:spcPts val="0"/>
              </a:spcBef>
              <a:spcAft>
                <a:spcPts val="0"/>
              </a:spcAft>
              <a:buSzPts val="1400"/>
              <a:buNone/>
            </a:pPr>
            <a:r>
              <a:rPr lang="tr-TR" sz="1400"/>
              <a:t>and each group has a unique process for software development and delivery.</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rPr>
              <a:t>Peter Jones  is senior manager of operational excellence at Autodesk. He says:</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lnSpc>
                <a:spcPct val="100000"/>
              </a:lnSpc>
              <a:spcBef>
                <a:spcPts val="0"/>
              </a:spcBef>
              <a:spcAft>
                <a:spcPts val="0"/>
              </a:spcAft>
              <a:buSzPts val="1400"/>
              <a:buNone/>
            </a:pPr>
            <a:r>
              <a:rPr lang="tr-TR" sz="1400"/>
              <a:t>“It is very difficult to maintain documentation and process flow between all those teams,” </a:t>
            </a:r>
            <a:endParaRPr sz="1400"/>
          </a:p>
          <a:p>
            <a:pPr indent="0" lvl="0" marL="0" rtl="0" algn="l">
              <a:lnSpc>
                <a:spcPct val="100000"/>
              </a:lnSpc>
              <a:spcBef>
                <a:spcPts val="0"/>
              </a:spcBef>
              <a:spcAft>
                <a:spcPts val="0"/>
              </a:spcAft>
              <a:buSzPts val="1400"/>
              <a:buNone/>
            </a:pPr>
            <a:r>
              <a:rPr lang="tr-TR" sz="1400"/>
              <a:t>He states that they overcame this with Jira.</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9b83309a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9b83309a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True, B: False,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t>What is your answer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t>false, right?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t>software developers use ok but business people also use it.</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SLIDES_API8920473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SLIDES_API8920473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tr-TR" sz="1400">
                <a:solidFill>
                  <a:schemeClr val="dk1"/>
                </a:solidFill>
              </a:rPr>
              <a:t>Summarize</a:t>
            </a:r>
            <a:endParaRPr b="1" sz="1400">
              <a:solidFill>
                <a:schemeClr val="dk1"/>
              </a:solidFill>
            </a:endParaRPr>
          </a:p>
          <a:p>
            <a:pPr indent="0" lvl="0" marL="0" rtl="0" algn="l">
              <a:spcBef>
                <a:spcPts val="0"/>
              </a:spcBef>
              <a:spcAft>
                <a:spcPts val="0"/>
              </a:spcAft>
              <a:buClr>
                <a:srgbClr val="000000"/>
              </a:buClr>
              <a:buSzPts val="1100"/>
              <a:buFont typeface="Arial"/>
              <a:buNone/>
            </a:pPr>
            <a:r>
              <a:rPr lang="tr-TR" sz="1400">
                <a:solidFill>
                  <a:schemeClr val="dk1"/>
                </a:solidFill>
              </a:rPr>
              <a:t>Have students write a quick, 1-2 sentence summary of the information they’ve just learned.</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tr-TR" sz="1400">
                <a:solidFill>
                  <a:schemeClr val="dk1"/>
                </a:solidFill>
              </a:rPr>
              <a:t>🍐 This is a Pear Deck Text Slide </a:t>
            </a:r>
            <a:endParaRPr sz="1400">
              <a:solidFill>
                <a:schemeClr val="dk1"/>
              </a:solidFill>
            </a:endParaRPr>
          </a:p>
          <a:p>
            <a:pPr indent="0" lvl="0" marL="0" rtl="0" algn="l">
              <a:spcBef>
                <a:spcPts val="0"/>
              </a:spcBef>
              <a:spcAft>
                <a:spcPts val="0"/>
              </a:spcAft>
              <a:buClr>
                <a:srgbClr val="000000"/>
              </a:buClr>
              <a:buSzPts val="1100"/>
              <a:buFont typeface="Arial"/>
              <a:buNone/>
            </a:pPr>
            <a:r>
              <a:rPr lang="tr-TR" sz="1400">
                <a:solidFill>
                  <a:schemeClr val="dk1"/>
                </a:solidFill>
              </a:rPr>
              <a:t>🍐 To edit the type of question, go back to the "Ask Students a Question" in the Pear Deck sidebar.</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tr-TR" sz="1400">
                <a:solidFill>
                  <a:schemeClr val="dk1"/>
                </a:solidFill>
              </a:rPr>
              <a:t>Lets check your answers </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771a170a7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771a170a7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tr-TR" sz="1400"/>
              <a:t>Atlassian has many products. </a:t>
            </a:r>
            <a:endParaRPr b="1" sz="1400"/>
          </a:p>
          <a:p>
            <a:pPr indent="0" lvl="0" marL="0" rtl="0" algn="l">
              <a:lnSpc>
                <a:spcPct val="100000"/>
              </a:lnSpc>
              <a:spcBef>
                <a:spcPts val="0"/>
              </a:spcBef>
              <a:spcAft>
                <a:spcPts val="0"/>
              </a:spcAft>
              <a:buClr>
                <a:schemeClr val="dk1"/>
              </a:buClr>
              <a:buSzPts val="1100"/>
              <a:buFont typeface="Arial"/>
              <a:buNone/>
            </a:pPr>
            <a:r>
              <a:rPr b="1" lang="tr-TR" sz="1400"/>
              <a:t>You can see them in atlassian </a:t>
            </a:r>
            <a:r>
              <a:rPr b="1" lang="tr-TR" sz="1400" u="sng">
                <a:solidFill>
                  <a:schemeClr val="hlink"/>
                </a:solidFill>
                <a:hlinkClick r:id="rId2"/>
              </a:rPr>
              <a:t>https://www.atlassian.com/</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PLAN, TRACK and SUPPORT products:</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tr-TR" sz="1400"/>
              <a:t>This four is called jira family. We will check them in the next slide.</a:t>
            </a:r>
            <a:endParaRPr sz="1400"/>
          </a:p>
          <a:p>
            <a:pPr indent="0" lvl="0" marL="0" rtl="0" algn="l">
              <a:spcBef>
                <a:spcPts val="0"/>
              </a:spcBef>
              <a:spcAft>
                <a:spcPts val="0"/>
              </a:spcAft>
              <a:buClr>
                <a:schemeClr val="dk1"/>
              </a:buClr>
              <a:buSzPts val="1100"/>
              <a:buFont typeface="Arial"/>
              <a:buNone/>
            </a:pPr>
            <a:r>
              <a:rPr b="1" lang="tr-TR" sz="1400">
                <a:solidFill>
                  <a:srgbClr val="FF0000"/>
                </a:solidFill>
              </a:rPr>
              <a:t>Jira Software : </a:t>
            </a:r>
            <a:r>
              <a:rPr lang="tr-TR" sz="1400">
                <a:solidFill>
                  <a:srgbClr val="202122"/>
                </a:solidFill>
                <a:highlight>
                  <a:srgbClr val="FFFFFF"/>
                </a:highlight>
              </a:rPr>
              <a:t>Jira is used for issue tracking and project management by over 180,000 customers in 190 countries</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Jira Work Management : </a:t>
            </a:r>
            <a:r>
              <a:rPr lang="tr-TR" sz="1400">
                <a:solidFill>
                  <a:srgbClr val="202122"/>
                </a:solidFill>
                <a:highlight>
                  <a:srgbClr val="FFFFFF"/>
                </a:highlight>
              </a:rPr>
              <a:t>is intended as generic project management for large scale enterprises.</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Jira Service Management : </a:t>
            </a:r>
            <a:r>
              <a:rPr lang="tr-TR" sz="1400">
                <a:solidFill>
                  <a:srgbClr val="202122"/>
                </a:solidFill>
                <a:highlight>
                  <a:srgbClr val="FFFFFF"/>
                </a:highlight>
              </a:rPr>
              <a:t>is intended for use by IT operations or business service desks.</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Opsgenie :  </a:t>
            </a:r>
            <a:r>
              <a:rPr lang="tr-TR" sz="1400">
                <a:solidFill>
                  <a:schemeClr val="dk1"/>
                </a:solidFill>
              </a:rPr>
              <a:t>is essentially a problem management tool that receives alerts from your monitoring systems </a:t>
            </a:r>
            <a:endParaRPr sz="1400">
              <a:solidFill>
                <a:schemeClr val="dk1"/>
              </a:solidFill>
            </a:endParaRPr>
          </a:p>
          <a:p>
            <a:pPr indent="0" lvl="0" marL="0" rtl="0" algn="l">
              <a:spcBef>
                <a:spcPts val="0"/>
              </a:spcBef>
              <a:spcAft>
                <a:spcPts val="0"/>
              </a:spcAft>
              <a:buClr>
                <a:schemeClr val="dk1"/>
              </a:buClr>
              <a:buSzPts val="1100"/>
              <a:buFont typeface="Arial"/>
              <a:buNone/>
            </a:pPr>
            <a:r>
              <a:rPr lang="tr-TR" sz="1400">
                <a:solidFill>
                  <a:schemeClr val="dk1"/>
                </a:solidFill>
              </a:rPr>
              <a:t>and custom applications than gives a category for  each alert according to importance and timing.</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StatusPage : </a:t>
            </a:r>
            <a:r>
              <a:rPr b="1" lang="tr-TR" sz="1400">
                <a:solidFill>
                  <a:srgbClr val="FF0000"/>
                </a:solidFill>
                <a:highlight>
                  <a:schemeClr val="lt1"/>
                </a:highlight>
              </a:rPr>
              <a:t> </a:t>
            </a:r>
            <a:r>
              <a:rPr lang="tr-TR" sz="1400">
                <a:solidFill>
                  <a:srgbClr val="202124"/>
                </a:solidFill>
                <a:highlight>
                  <a:schemeClr val="lt1"/>
                </a:highlight>
              </a:rPr>
              <a:t>is a communication tool that helps you inform your users about outages and scheduled maintenance.</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Jira Align : </a:t>
            </a:r>
            <a:r>
              <a:rPr lang="tr-TR" sz="1400">
                <a:solidFill>
                  <a:srgbClr val="202122"/>
                </a:solidFill>
                <a:highlight>
                  <a:srgbClr val="FFFFFF"/>
                </a:highlight>
              </a:rPr>
              <a:t> is intended for strategic product and portfolio management</a:t>
            </a:r>
            <a:endParaRPr sz="1400"/>
          </a:p>
          <a:p>
            <a:pPr indent="0" lvl="0" marL="0" rtl="0" algn="l">
              <a:lnSpc>
                <a:spcPct val="100000"/>
              </a:lnSpc>
              <a:spcBef>
                <a:spcPts val="0"/>
              </a:spcBef>
              <a:spcAft>
                <a:spcPts val="0"/>
              </a:spcAft>
              <a:buClr>
                <a:schemeClr val="dk1"/>
              </a:buClr>
              <a:buSzPts val="1100"/>
              <a:buFont typeface="Arial"/>
              <a:buNone/>
            </a:pPr>
            <a:r>
              <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COLLABORATION</a:t>
            </a:r>
            <a:r>
              <a:rPr b="1" lang="tr-TR" sz="1400">
                <a:solidFill>
                  <a:srgbClr val="FF0000"/>
                </a:solidFill>
              </a:rPr>
              <a:t> TOOLS</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rPr b="1" lang="tr-TR" sz="1400">
                <a:solidFill>
                  <a:srgbClr val="091E42"/>
                </a:solidFill>
              </a:rPr>
              <a:t>Confluence</a:t>
            </a:r>
            <a:r>
              <a:rPr lang="tr-TR" sz="1400"/>
              <a:t>:  is a content collaboration tool developed for teams. It is for documentation. </a:t>
            </a:r>
            <a:endParaRPr sz="1400"/>
          </a:p>
          <a:p>
            <a:pPr indent="0" lvl="0" marL="0" rtl="0" algn="l">
              <a:lnSpc>
                <a:spcPct val="100000"/>
              </a:lnSpc>
              <a:spcBef>
                <a:spcPts val="0"/>
              </a:spcBef>
              <a:spcAft>
                <a:spcPts val="0"/>
              </a:spcAft>
              <a:buClr>
                <a:schemeClr val="dk1"/>
              </a:buClr>
              <a:buSzPts val="1100"/>
              <a:buFont typeface="Arial"/>
              <a:buNone/>
            </a:pPr>
            <a:r>
              <a:rPr lang="tr-TR" sz="1400"/>
              <a:t>In Confluence, content is created using spaces, pages and blogs.</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b="1" lang="tr-TR" sz="1400"/>
              <a:t>Trello</a:t>
            </a:r>
            <a:r>
              <a:rPr lang="tr-TR" sz="1400"/>
              <a:t>: Is a lightweight web based project management application. </a:t>
            </a:r>
            <a:endParaRPr sz="1400"/>
          </a:p>
          <a:p>
            <a:pPr indent="0" lvl="0" marL="0" rtl="0" algn="l">
              <a:lnSpc>
                <a:spcPct val="100000"/>
              </a:lnSpc>
              <a:spcBef>
                <a:spcPts val="0"/>
              </a:spcBef>
              <a:spcAft>
                <a:spcPts val="0"/>
              </a:spcAft>
              <a:buClr>
                <a:schemeClr val="dk1"/>
              </a:buClr>
              <a:buSzPts val="1100"/>
              <a:buFont typeface="Arial"/>
              <a:buNone/>
            </a:pPr>
            <a:r>
              <a:rPr lang="tr-TR" sz="1400"/>
              <a:t> It was bought by Atlassian company for more than 400 million dollars in 2017.</a:t>
            </a:r>
            <a:endParaRPr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SECURITY AND IDENTITY products:</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rPr b="1" lang="tr-TR" sz="1400"/>
              <a:t>Crowd:</a:t>
            </a:r>
            <a:r>
              <a:rPr lang="tr-TR" sz="1400"/>
              <a:t>, is an application security framework that provides authentication and authorization for your web-based applications.</a:t>
            </a:r>
            <a:endParaRPr sz="1400"/>
          </a:p>
          <a:p>
            <a:pPr indent="0" lvl="0" marL="0" rtl="0" algn="l">
              <a:lnSpc>
                <a:spcPct val="100000"/>
              </a:lnSpc>
              <a:spcBef>
                <a:spcPts val="0"/>
              </a:spcBef>
              <a:spcAft>
                <a:spcPts val="0"/>
              </a:spcAft>
              <a:buClr>
                <a:schemeClr val="dk1"/>
              </a:buClr>
              <a:buSzPts val="1100"/>
              <a:buFont typeface="Arial"/>
              <a:buNone/>
            </a:pPr>
            <a:r>
              <a:rPr b="1" lang="tr-TR" sz="1400"/>
              <a:t>Atlassian Access: </a:t>
            </a:r>
            <a:r>
              <a:rPr lang="tr-TR" sz="1400"/>
              <a:t>is an security and management tool in all Atlassian cloud products.</a:t>
            </a:r>
            <a:endParaRPr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CODE AND VERSION MANAGEMENT:</a:t>
            </a:r>
            <a:endParaRPr b="1" sz="1400">
              <a:solidFill>
                <a:srgbClr val="FF0000"/>
              </a:solidFill>
            </a:endParaRPr>
          </a:p>
          <a:p>
            <a:pPr indent="0" lvl="0" marL="0" rtl="0" algn="l">
              <a:spcBef>
                <a:spcPts val="0"/>
              </a:spcBef>
              <a:spcAft>
                <a:spcPts val="0"/>
              </a:spcAft>
              <a:buClr>
                <a:schemeClr val="dk1"/>
              </a:buClr>
              <a:buSzPts val="1100"/>
              <a:buFont typeface="Arial"/>
              <a:buNone/>
            </a:pPr>
            <a:r>
              <a:rPr b="1" lang="tr-TR" sz="1400">
                <a:solidFill>
                  <a:srgbClr val="FF0000"/>
                </a:solidFill>
              </a:rPr>
              <a:t>—--------------------------------------------------------</a:t>
            </a:r>
            <a:endParaRPr b="1" sz="1400"/>
          </a:p>
          <a:p>
            <a:pPr indent="0" lvl="0" marL="0" rtl="0" algn="l">
              <a:lnSpc>
                <a:spcPct val="100000"/>
              </a:lnSpc>
              <a:spcBef>
                <a:spcPts val="0"/>
              </a:spcBef>
              <a:spcAft>
                <a:spcPts val="0"/>
              </a:spcAft>
              <a:buClr>
                <a:schemeClr val="dk1"/>
              </a:buClr>
              <a:buSzPts val="1100"/>
              <a:buFont typeface="Arial"/>
              <a:buNone/>
            </a:pPr>
            <a:r>
              <a:rPr b="1" lang="tr-TR" sz="1400"/>
              <a:t>Bitbucket: </a:t>
            </a:r>
            <a:r>
              <a:rPr lang="tr-TR" sz="1400"/>
              <a:t>Is a web-based version control repository hosting service, like github, Atlassians github solution.</a:t>
            </a:r>
            <a:endParaRPr sz="1400"/>
          </a:p>
          <a:p>
            <a:pPr indent="0" lvl="0" marL="0" rtl="0" algn="l">
              <a:lnSpc>
                <a:spcPct val="100000"/>
              </a:lnSpc>
              <a:spcBef>
                <a:spcPts val="0"/>
              </a:spcBef>
              <a:spcAft>
                <a:spcPts val="0"/>
              </a:spcAft>
              <a:buClr>
                <a:schemeClr val="dk1"/>
              </a:buClr>
              <a:buSzPts val="1100"/>
              <a:buFont typeface="Arial"/>
              <a:buNone/>
            </a:pPr>
            <a:r>
              <a:rPr b="1" lang="tr-TR" sz="1400"/>
              <a:t>Sourcetree:</a:t>
            </a:r>
            <a:r>
              <a:rPr lang="tr-TR" sz="1400"/>
              <a:t> I</a:t>
            </a:r>
            <a:r>
              <a:rPr lang="tr-TR" sz="1400"/>
              <a:t>s a powerful Git </a:t>
            </a:r>
            <a:r>
              <a:rPr lang="tr-TR" sz="1400"/>
              <a:t>desktop</a:t>
            </a:r>
            <a:r>
              <a:rPr lang="tr-TR" sz="1400"/>
              <a:t> client for developers using Mac or Windows.</a:t>
            </a:r>
            <a:endParaRPr sz="1400"/>
          </a:p>
          <a:p>
            <a:pPr indent="0" lvl="0" marL="0" rtl="0" algn="l">
              <a:lnSpc>
                <a:spcPct val="100000"/>
              </a:lnSpc>
              <a:spcBef>
                <a:spcPts val="0"/>
              </a:spcBef>
              <a:spcAft>
                <a:spcPts val="0"/>
              </a:spcAft>
              <a:buClr>
                <a:schemeClr val="dk1"/>
              </a:buClr>
              <a:buSzPts val="1100"/>
              <a:buFont typeface="Arial"/>
              <a:buNone/>
            </a:pPr>
            <a:r>
              <a:rPr b="1" lang="tr-TR" sz="1400"/>
              <a:t>Bamboo:</a:t>
            </a:r>
            <a:r>
              <a:rPr lang="tr-TR" sz="1400"/>
              <a:t> is a continuous integration and continuous distribution server. </a:t>
            </a:r>
            <a:r>
              <a:rPr lang="tr-TR" sz="1400">
                <a:solidFill>
                  <a:schemeClr val="dk1"/>
                </a:solidFill>
              </a:rPr>
              <a:t>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sz="1400">
                <a:solidFill>
                  <a:schemeClr val="dk1"/>
                </a:solidFill>
              </a:rPr>
              <a:t>I think devops teams use bamboo. It is a tool Like Jenkins (open source build, test, deploy)</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tr-TR" sz="1400">
                <a:solidFill>
                  <a:srgbClr val="091E42"/>
                </a:solidFill>
              </a:rPr>
              <a:t>The tools that we don’t see in the slide: </a:t>
            </a:r>
            <a:endParaRPr b="1" sz="1400">
              <a:solidFill>
                <a:srgbClr val="091E42"/>
              </a:solidFill>
            </a:endParaRPr>
          </a:p>
          <a:p>
            <a:pPr indent="0" lvl="0" marL="0" rtl="0" algn="l">
              <a:lnSpc>
                <a:spcPct val="100000"/>
              </a:lnSpc>
              <a:spcBef>
                <a:spcPts val="0"/>
              </a:spcBef>
              <a:spcAft>
                <a:spcPts val="0"/>
              </a:spcAft>
              <a:buClr>
                <a:schemeClr val="dk1"/>
              </a:buClr>
              <a:buSzPts val="1100"/>
              <a:buFont typeface="Arial"/>
              <a:buNone/>
            </a:pPr>
            <a:r>
              <a:rPr b="1" lang="tr-TR" sz="1400"/>
              <a:t>Fisheye</a:t>
            </a:r>
            <a:r>
              <a:rPr lang="tr-TR" sz="1400"/>
              <a:t> is a revision control browser and search engine</a:t>
            </a:r>
            <a:endParaRPr sz="1400"/>
          </a:p>
          <a:p>
            <a:pPr indent="0" lvl="0" marL="0" rtl="0" algn="l">
              <a:lnSpc>
                <a:spcPct val="100000"/>
              </a:lnSpc>
              <a:spcBef>
                <a:spcPts val="0"/>
              </a:spcBef>
              <a:spcAft>
                <a:spcPts val="0"/>
              </a:spcAft>
              <a:buSzPts val="1100"/>
              <a:buNone/>
            </a:pPr>
            <a:r>
              <a:rPr b="1" lang="tr-TR" sz="1400"/>
              <a:t>Crucible </a:t>
            </a:r>
            <a:r>
              <a:rPr lang="tr-TR" sz="1400"/>
              <a:t>is a collaborative code review application.</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400">
                <a:solidFill>
                  <a:srgbClr val="FF0000"/>
                </a:solidFill>
              </a:rPr>
              <a:t>PLAN, TRACK AND SUPPORT products</a:t>
            </a:r>
            <a:endParaRPr b="1" sz="1400">
              <a:solidFill>
                <a:srgbClr val="FF0000"/>
              </a:solidFill>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Jira is built for teams to manage their projects and track their work. </a:t>
            </a:r>
            <a:endParaRPr sz="1400"/>
          </a:p>
          <a:p>
            <a:pPr indent="0" lvl="0" marL="0" rtl="0" algn="l">
              <a:lnSpc>
                <a:spcPct val="100000"/>
              </a:lnSpc>
              <a:spcBef>
                <a:spcPts val="0"/>
              </a:spcBef>
              <a:spcAft>
                <a:spcPts val="0"/>
              </a:spcAft>
              <a:buSzPts val="1400"/>
              <a:buNone/>
            </a:pPr>
            <a:r>
              <a:rPr lang="tr-TR" sz="1400"/>
              <a:t>Jira Software, </a:t>
            </a:r>
            <a:r>
              <a:rPr lang="tr-TR" sz="1400"/>
              <a:t>Jira Align, </a:t>
            </a:r>
            <a:r>
              <a:rPr lang="tr-TR" sz="1400"/>
              <a:t>Jira Service Desk, and Jira Core. </a:t>
            </a:r>
            <a:endParaRPr sz="1400">
              <a:solidFill>
                <a:schemeClr val="dk1"/>
              </a:solidFill>
            </a:endParaRPr>
          </a:p>
          <a:p>
            <a:pPr indent="0" lvl="0" marL="0" rtl="0" algn="l">
              <a:spcBef>
                <a:spcPts val="0"/>
              </a:spcBef>
              <a:spcAft>
                <a:spcPts val="0"/>
              </a:spcAft>
              <a:buSzPts val="1400"/>
              <a:buNone/>
            </a:pPr>
            <a:r>
              <a:t/>
            </a:r>
            <a:endParaRPr sz="1400">
              <a:solidFill>
                <a:schemeClr val="dk1"/>
              </a:solidFill>
            </a:endParaRPr>
          </a:p>
          <a:p>
            <a:pPr indent="0" lvl="0" marL="0" rtl="0" algn="l">
              <a:lnSpc>
                <a:spcPct val="100000"/>
              </a:lnSpc>
              <a:spcBef>
                <a:spcPts val="0"/>
              </a:spcBef>
              <a:spcAft>
                <a:spcPts val="0"/>
              </a:spcAft>
              <a:buSzPts val="1400"/>
              <a:buNone/>
            </a:pPr>
            <a:r>
              <a:rPr lang="tr-TR" sz="1400"/>
              <a:t>D</a:t>
            </a:r>
            <a:r>
              <a:rPr lang="tr-TR" sz="1400"/>
              <a:t>epending on the type of your teams and what you're looking to accomplish, preferred tools may differ.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Jira Software</a:t>
            </a:r>
            <a:r>
              <a:rPr lang="tr-TR" sz="1400"/>
              <a:t> is used by software development teams to plan, track, and release software.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Jira Service Desk</a:t>
            </a:r>
            <a:r>
              <a:rPr lang="tr-TR" sz="1400"/>
              <a:t> is used by IT and Customer Service teams to create and run their service desks.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Jira Core (Jira Work Management, overhauled) </a:t>
            </a:r>
            <a:r>
              <a:rPr lang="tr-TR" sz="1400"/>
              <a:t> is used by business teams like Finance, Marketing, and HR </a:t>
            </a:r>
            <a:endParaRPr sz="1400"/>
          </a:p>
          <a:p>
            <a:pPr indent="0" lvl="0" marL="0" rtl="0" algn="l">
              <a:lnSpc>
                <a:spcPct val="100000"/>
              </a:lnSpc>
              <a:spcBef>
                <a:spcPts val="0"/>
              </a:spcBef>
              <a:spcAft>
                <a:spcPts val="0"/>
              </a:spcAft>
              <a:buSzPts val="1400"/>
              <a:buNone/>
            </a:pPr>
            <a:r>
              <a:rPr lang="tr-TR" sz="1400"/>
              <a:t>to manage projects and keep their teams organized.</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SzPts val="1400"/>
              <a:buNone/>
            </a:pPr>
            <a:r>
              <a:rPr b="1" lang="tr-TR" sz="1400">
                <a:solidFill>
                  <a:srgbClr val="3A3F50"/>
                </a:solidFill>
              </a:rPr>
              <a:t>Jira Align</a:t>
            </a:r>
            <a:r>
              <a:rPr lang="tr-TR" sz="1400">
                <a:solidFill>
                  <a:srgbClr val="3A3F50"/>
                </a:solidFill>
              </a:rPr>
              <a:t>: is for large organizations, for scaling their jira products, large companies use jira align.</a:t>
            </a:r>
            <a:endParaRPr sz="1400">
              <a:solidFill>
                <a:srgbClr val="3A3F50"/>
              </a:solidFill>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Agile teams uses Jira software.</a:t>
            </a:r>
            <a:endParaRPr b="1"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771a170a7d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771a170a7d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can use jira but according to our job title, tasks, permissions and our limitations will be different.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D</a:t>
            </a:r>
            <a:r>
              <a:rPr b="1" lang="tr-TR" sz="1400"/>
              <a:t>evelopment team</a:t>
            </a:r>
            <a:r>
              <a:rPr lang="tr-TR" sz="1400"/>
              <a:t> uses jira software.</a:t>
            </a:r>
            <a:endParaRPr sz="1400"/>
          </a:p>
          <a:p>
            <a:pPr indent="0" lvl="0" marL="0" rtl="0" algn="l">
              <a:lnSpc>
                <a:spcPct val="100000"/>
              </a:lnSpc>
              <a:spcBef>
                <a:spcPts val="0"/>
              </a:spcBef>
              <a:spcAft>
                <a:spcPts val="0"/>
              </a:spcAft>
              <a:buSzPts val="1400"/>
              <a:buNone/>
            </a:pPr>
            <a:r>
              <a:rPr lang="tr-TR" sz="1400"/>
              <a:t>The whole software development team has access to Jira Software to manage their projects </a:t>
            </a:r>
            <a:endParaRPr sz="1400"/>
          </a:p>
          <a:p>
            <a:pPr indent="0" lvl="0" marL="0" rtl="0" algn="l">
              <a:lnSpc>
                <a:spcPct val="100000"/>
              </a:lnSpc>
              <a:spcBef>
                <a:spcPts val="0"/>
              </a:spcBef>
              <a:spcAft>
                <a:spcPts val="0"/>
              </a:spcAft>
              <a:buSzPts val="1400"/>
              <a:buNone/>
            </a:pPr>
            <a:r>
              <a:rPr lang="tr-TR" sz="1400"/>
              <a:t>but only scrum masters can create and manage sprints.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S</a:t>
            </a:r>
            <a:r>
              <a:rPr b="1" lang="tr-TR" sz="1400"/>
              <a:t>crum </a:t>
            </a:r>
            <a:r>
              <a:rPr b="1" lang="tr-TR" sz="1400"/>
              <a:t>master</a:t>
            </a:r>
            <a:r>
              <a:rPr lang="tr-TR" sz="1400"/>
              <a:t> creates tickets for next sprint and pushes them to the team member. </a:t>
            </a:r>
            <a:endParaRPr sz="1400"/>
          </a:p>
          <a:p>
            <a:pPr indent="0" lvl="0" marL="0" rtl="0" algn="l">
              <a:lnSpc>
                <a:spcPct val="100000"/>
              </a:lnSpc>
              <a:spcBef>
                <a:spcPts val="0"/>
              </a:spcBef>
              <a:spcAft>
                <a:spcPts val="0"/>
              </a:spcAft>
              <a:buSzPts val="1400"/>
              <a:buNone/>
            </a:pPr>
            <a:r>
              <a:rPr lang="tr-TR" sz="1400"/>
              <a:t>Development team members can write your comments, add some documents to those task, to those tickets.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b="1" lang="tr-TR" sz="1400"/>
              <a:t>Support team</a:t>
            </a:r>
            <a:r>
              <a:rPr lang="tr-TR" sz="1400"/>
              <a:t>, you have access to Jira Service Desk to run help desks</a:t>
            </a:r>
            <a:endParaRPr sz="1400"/>
          </a:p>
          <a:p>
            <a:pPr indent="0" lvl="0" marL="0" rtl="0" algn="l">
              <a:lnSpc>
                <a:spcPct val="100000"/>
              </a:lnSpc>
              <a:spcBef>
                <a:spcPts val="0"/>
              </a:spcBef>
              <a:spcAft>
                <a:spcPts val="0"/>
              </a:spcAft>
              <a:buSzPts val="1400"/>
              <a:buNone/>
            </a:pPr>
            <a:r>
              <a:rPr lang="tr-TR" sz="1400" u="sng"/>
              <a:t>IT Managers</a:t>
            </a:r>
            <a:r>
              <a:rPr lang="tr-TR" sz="1400"/>
              <a:t> can create (SLA) Service Level Agreements and request types.</a:t>
            </a:r>
            <a:endParaRPr sz="1400"/>
          </a:p>
          <a:p>
            <a:pPr indent="0" lvl="0" marL="0" rtl="0" algn="l">
              <a:lnSpc>
                <a:spcPct val="100000"/>
              </a:lnSpc>
              <a:spcBef>
                <a:spcPts val="0"/>
              </a:spcBef>
              <a:spcAft>
                <a:spcPts val="0"/>
              </a:spcAft>
              <a:buSzPts val="1400"/>
              <a:buNone/>
            </a:pPr>
            <a:r>
              <a:rPr lang="tr-TR" sz="1400"/>
              <a:t>Service level agreement = </a:t>
            </a:r>
            <a:r>
              <a:rPr lang="tr-TR" sz="1400">
                <a:solidFill>
                  <a:srgbClr val="202124"/>
                </a:solidFill>
                <a:highlight>
                  <a:srgbClr val="FFFFFF"/>
                </a:highlight>
              </a:rPr>
              <a:t>A service-level agreement (SLA) is a commitment between a service provider and a client.)</a:t>
            </a:r>
            <a:endParaRPr sz="14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400">
              <a:solidFill>
                <a:srgbClr val="202124"/>
              </a:solidFill>
              <a:highlight>
                <a:srgbClr val="FFFFFF"/>
              </a:highlight>
            </a:endParaRPr>
          </a:p>
          <a:p>
            <a:pPr indent="0" lvl="0" marL="0" rtl="0" algn="l">
              <a:lnSpc>
                <a:spcPct val="100000"/>
              </a:lnSpc>
              <a:spcBef>
                <a:spcPts val="0"/>
              </a:spcBef>
              <a:spcAft>
                <a:spcPts val="0"/>
              </a:spcAft>
              <a:buSzPts val="1400"/>
              <a:buNone/>
            </a:pPr>
            <a:r>
              <a:rPr b="1" lang="tr-TR" sz="1400"/>
              <a:t>B</a:t>
            </a:r>
            <a:r>
              <a:rPr b="1" lang="tr-TR" sz="1400"/>
              <a:t>usiness Team</a:t>
            </a:r>
            <a:r>
              <a:rPr lang="tr-TR" sz="1400"/>
              <a:t>, </a:t>
            </a:r>
            <a:r>
              <a:rPr lang="tr-TR" sz="1400"/>
              <a:t>you </a:t>
            </a:r>
            <a:r>
              <a:rPr lang="tr-TR" sz="1400"/>
              <a:t>use Jira Core (Jira Work Management) to manage tasks, only managers can create reports.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rPr>
              <a:t>If you are not in a scrum master or project manager role you don’t create epics, you don't create sprints in jira. </a:t>
            </a:r>
            <a:endParaRPr sz="1400">
              <a:solidFill>
                <a:schemeClr val="dk1"/>
              </a:solidFill>
            </a:endParaRPr>
          </a:p>
          <a:p>
            <a:pPr indent="0" lvl="0" marL="0" rtl="0" algn="l">
              <a:spcBef>
                <a:spcPts val="0"/>
              </a:spcBef>
              <a:spcAft>
                <a:spcPts val="0"/>
              </a:spcAft>
              <a:buSzPts val="1400"/>
              <a:buNone/>
            </a:pPr>
            <a:r>
              <a:t/>
            </a:r>
            <a:endParaRPr sz="1400">
              <a:solidFill>
                <a:schemeClr val="dk1"/>
              </a:solidFill>
            </a:endParaRPr>
          </a:p>
          <a:p>
            <a:pPr indent="0" lvl="0" marL="0" rtl="0" algn="l">
              <a:spcBef>
                <a:spcPts val="0"/>
              </a:spcBef>
              <a:spcAft>
                <a:spcPts val="0"/>
              </a:spcAft>
              <a:buSzPts val="1400"/>
              <a:buNone/>
            </a:pPr>
            <a:r>
              <a:rPr lang="tr-TR" sz="1400">
                <a:solidFill>
                  <a:schemeClr val="dk1"/>
                </a:solidFill>
              </a:rPr>
              <a:t>You just get jira tickets about your tasks, and you can follow the whole project process from jira.</a:t>
            </a:r>
            <a:endParaRPr sz="1400">
              <a:solidFill>
                <a:schemeClr val="dk1"/>
              </a:solidFill>
            </a:endParaRPr>
          </a:p>
          <a:p>
            <a:pPr indent="0" lvl="0" marL="0" rtl="0" algn="l">
              <a:spcBef>
                <a:spcPts val="0"/>
              </a:spcBef>
              <a:spcAft>
                <a:spcPts val="0"/>
              </a:spcAft>
              <a:buSzPts val="1400"/>
              <a:buNone/>
            </a:pPr>
            <a:r>
              <a:t/>
            </a:r>
            <a:endParaRPr sz="1400">
              <a:solidFill>
                <a:schemeClr val="dk1"/>
              </a:solidFill>
            </a:endParaRPr>
          </a:p>
          <a:p>
            <a:pPr indent="0" lvl="0" marL="0" rtl="0" algn="l">
              <a:spcBef>
                <a:spcPts val="0"/>
              </a:spcBef>
              <a:spcAft>
                <a:spcPts val="0"/>
              </a:spcAft>
              <a:buSzPts val="1400"/>
              <a:buNone/>
            </a:pPr>
            <a:r>
              <a:rPr lang="tr-TR" sz="1400">
                <a:solidFill>
                  <a:schemeClr val="dk1"/>
                </a:solidFill>
              </a:rPr>
              <a:t>Even if we won’t have to do so, we will learn how to create tasks and sprints in Jira.</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557989f7c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8557989f7c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t>This is how Atlassian </a:t>
            </a:r>
            <a:r>
              <a:rPr lang="tr-TR" sz="1400"/>
              <a:t>offices</a:t>
            </a:r>
            <a:r>
              <a:rPr lang="tr-TR" sz="1400"/>
              <a:t> look like. </a:t>
            </a:r>
            <a:endParaRPr sz="1400"/>
          </a:p>
          <a:p>
            <a:pPr indent="0" lvl="0" marL="0" rtl="0" algn="l">
              <a:spcBef>
                <a:spcPts val="0"/>
              </a:spcBef>
              <a:spcAft>
                <a:spcPts val="0"/>
              </a:spcAft>
              <a:buClr>
                <a:schemeClr val="dk1"/>
              </a:buClr>
              <a:buSzPts val="1100"/>
              <a:buFont typeface="Arial"/>
              <a:buNone/>
            </a:pPr>
            <a:r>
              <a:rPr lang="tr-TR" sz="1400">
                <a:solidFill>
                  <a:schemeClr val="dk1"/>
                </a:solidFill>
              </a:rPr>
              <a:t>The name Atlassian comes from greek mythology the name of Titan Atlas.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sz="1400"/>
              <a:t>It develops products for software development, project management and content management. </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Nowadays work from home is  populer. So this tools are very useful and </a:t>
            </a:r>
            <a:endParaRPr sz="1400"/>
          </a:p>
          <a:p>
            <a:pPr indent="0" lvl="0" marL="0" rtl="0" algn="l">
              <a:lnSpc>
                <a:spcPct val="100000"/>
              </a:lnSpc>
              <a:spcBef>
                <a:spcPts val="0"/>
              </a:spcBef>
              <a:spcAft>
                <a:spcPts val="0"/>
              </a:spcAft>
              <a:buClr>
                <a:schemeClr val="dk1"/>
              </a:buClr>
              <a:buSzPts val="1100"/>
              <a:buFont typeface="Arial"/>
              <a:buNone/>
            </a:pPr>
            <a:r>
              <a:rPr lang="tr-TR" sz="1400"/>
              <a:t>There are many tools for </a:t>
            </a:r>
            <a:r>
              <a:rPr lang="tr-TR" sz="1400"/>
              <a:t>management</a:t>
            </a:r>
            <a:r>
              <a:rPr lang="tr-TR" sz="1400"/>
              <a:t>, like Monday.com, Click up, trello, Asana, </a:t>
            </a:r>
            <a:r>
              <a:rPr b="1" lang="tr-TR" sz="1400">
                <a:solidFill>
                  <a:srgbClr val="FF0000"/>
                </a:solidFill>
              </a:rPr>
              <a:t>Zoho Projects</a:t>
            </a:r>
            <a:r>
              <a:rPr lang="tr-TR" sz="1400"/>
              <a:t>. and many many more.</a:t>
            </a:r>
            <a:endParaRPr sz="1400"/>
          </a:p>
          <a:p>
            <a:pPr indent="0" lvl="0" marL="0" rtl="0" algn="l">
              <a:lnSpc>
                <a:spcPct val="100000"/>
              </a:lnSpc>
              <a:spcBef>
                <a:spcPts val="0"/>
              </a:spcBef>
              <a:spcAft>
                <a:spcPts val="0"/>
              </a:spcAft>
              <a:buClr>
                <a:schemeClr val="dk1"/>
              </a:buClr>
              <a:buSzPts val="1100"/>
              <a:buFont typeface="Arial"/>
              <a:buNone/>
            </a:pPr>
            <a:r>
              <a:rPr lang="tr-TR" sz="1400"/>
              <a:t>But among all jira software is the most </a:t>
            </a:r>
            <a:r>
              <a:rPr lang="tr-TR" sz="1400"/>
              <a:t>common one </a:t>
            </a:r>
            <a:r>
              <a:rPr lang="tr-TR" sz="1400"/>
              <a:t>for scrum teams </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Jira and other tools comparison </a:t>
            </a:r>
            <a:endParaRPr sz="1400"/>
          </a:p>
          <a:p>
            <a:pPr indent="0" lvl="0" marL="0" rtl="0" algn="l">
              <a:lnSpc>
                <a:spcPct val="100000"/>
              </a:lnSpc>
              <a:spcBef>
                <a:spcPts val="0"/>
              </a:spcBef>
              <a:spcAft>
                <a:spcPts val="0"/>
              </a:spcAft>
              <a:buClr>
                <a:schemeClr val="dk1"/>
              </a:buClr>
              <a:buSzPts val="1100"/>
              <a:buFont typeface="Arial"/>
              <a:buNone/>
            </a:pPr>
            <a:r>
              <a:rPr b="1" lang="tr-TR" sz="1400">
                <a:solidFill>
                  <a:srgbClr val="FF0000"/>
                </a:solidFill>
              </a:rPr>
              <a:t>https://www.atlassian.com/software/jira/comparison</a:t>
            </a:r>
            <a:endParaRPr b="1" sz="14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Anyway Jira is the main product of </a:t>
            </a:r>
            <a:r>
              <a:rPr lang="tr-TR" sz="1400"/>
              <a:t>the</a:t>
            </a:r>
            <a:r>
              <a:rPr lang="tr-TR" sz="1400"/>
              <a:t> Atlassian Company. </a:t>
            </a:r>
            <a:endParaRPr sz="1400"/>
          </a:p>
          <a:p>
            <a:pPr indent="0" lvl="0" marL="0" rtl="0" algn="l">
              <a:lnSpc>
                <a:spcPct val="100000"/>
              </a:lnSpc>
              <a:spcBef>
                <a:spcPts val="0"/>
              </a:spcBef>
              <a:spcAft>
                <a:spcPts val="0"/>
              </a:spcAft>
              <a:buClr>
                <a:schemeClr val="dk1"/>
              </a:buClr>
              <a:buSzPts val="1100"/>
              <a:buFont typeface="Arial"/>
              <a:buNone/>
            </a:pPr>
            <a:r>
              <a:rPr lang="tr-TR" sz="1400"/>
              <a:t>It is founded in 2002. Now Atlassian $40 billion valued company.</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And It</a:t>
            </a:r>
            <a:r>
              <a:rPr lang="tr-TR" sz="1400"/>
              <a:t> is best known for the issue tracking applications like JIRA . </a:t>
            </a:r>
            <a:endParaRPr sz="1400"/>
          </a:p>
          <a:p>
            <a:pPr indent="0" lvl="0" marL="0" rtl="0" algn="l">
              <a:lnSpc>
                <a:spcPct val="100000"/>
              </a:lnSpc>
              <a:spcBef>
                <a:spcPts val="0"/>
              </a:spcBef>
              <a:spcAft>
                <a:spcPts val="0"/>
              </a:spcAft>
              <a:buClr>
                <a:schemeClr val="dk1"/>
              </a:buClr>
              <a:buSzPts val="1100"/>
              <a:buFont typeface="Arial"/>
              <a:buNone/>
            </a:pPr>
            <a:r>
              <a:rPr lang="tr-TR" sz="1400"/>
              <a:t>It is  a project management tool used by thousands of companies and organisations</a:t>
            </a:r>
            <a:endParaRPr sz="1400"/>
          </a:p>
          <a:p>
            <a:pPr indent="0" lvl="0" marL="0" rtl="0" algn="l">
              <a:lnSpc>
                <a:spcPct val="100000"/>
              </a:lnSpc>
              <a:spcBef>
                <a:spcPts val="0"/>
              </a:spcBef>
              <a:spcAft>
                <a:spcPts val="0"/>
              </a:spcAft>
              <a:buClr>
                <a:schemeClr val="dk1"/>
              </a:buClr>
              <a:buSzPts val="1100"/>
              <a:buFont typeface="Arial"/>
              <a:buNone/>
            </a:pPr>
            <a:r>
              <a:rPr lang="tr-TR" sz="1400"/>
              <a:t>including NASA and Tesla.</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Now </a:t>
            </a:r>
            <a:r>
              <a:rPr lang="tr-TR" sz="1400"/>
              <a:t>Atlassian has nearly 200,000 (two </a:t>
            </a:r>
            <a:r>
              <a:rPr lang="tr-TR" sz="1400"/>
              <a:t>hundred</a:t>
            </a:r>
            <a:r>
              <a:rPr lang="tr-TR" sz="1400"/>
              <a:t> thousand) customers and </a:t>
            </a:r>
            <a:endParaRPr sz="1400"/>
          </a:p>
          <a:p>
            <a:pPr indent="0" lvl="0" marL="0" rtl="0" algn="l">
              <a:lnSpc>
                <a:spcPct val="100000"/>
              </a:lnSpc>
              <a:spcBef>
                <a:spcPts val="0"/>
              </a:spcBef>
              <a:spcAft>
                <a:spcPts val="0"/>
              </a:spcAft>
              <a:buClr>
                <a:schemeClr val="dk1"/>
              </a:buClr>
              <a:buSzPts val="1100"/>
              <a:buFont typeface="Arial"/>
              <a:buNone/>
            </a:pPr>
            <a:r>
              <a:rPr lang="tr-TR" sz="1400"/>
              <a:t>It has nearly 5000 employees.</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It has offices in 7 countries. The headquarter is in Sydney.</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t>There is an interesting thing;</a:t>
            </a:r>
            <a:endParaRPr sz="1400"/>
          </a:p>
          <a:p>
            <a:pPr indent="0" lvl="0" marL="0" rtl="0" algn="l">
              <a:lnSpc>
                <a:spcPct val="100000"/>
              </a:lnSpc>
              <a:spcBef>
                <a:spcPts val="0"/>
              </a:spcBef>
              <a:spcAft>
                <a:spcPts val="0"/>
              </a:spcAft>
              <a:buSzPts val="1100"/>
              <a:buNone/>
            </a:pPr>
            <a:r>
              <a:rPr lang="tr-TR" sz="1400"/>
              <a:t>They say there are 2 planets that they have their software on. </a:t>
            </a:r>
            <a:endParaRPr sz="1400"/>
          </a:p>
          <a:p>
            <a:pPr indent="0" lvl="0" marL="0" rtl="0" algn="l">
              <a:lnSpc>
                <a:spcPct val="100000"/>
              </a:lnSpc>
              <a:spcBef>
                <a:spcPts val="0"/>
              </a:spcBef>
              <a:spcAft>
                <a:spcPts val="0"/>
              </a:spcAft>
              <a:buSzPts val="1100"/>
              <a:buNone/>
            </a:pPr>
            <a:r>
              <a:rPr lang="tr-TR" sz="1400"/>
              <a:t>Atlassian is on two planets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tr-TR" sz="1400"/>
              <a:t>What does it mean ? On the earth and on Mars. </a:t>
            </a:r>
            <a:endParaRPr sz="1400"/>
          </a:p>
          <a:p>
            <a:pPr indent="0" lvl="0" marL="0" rtl="0" algn="l">
              <a:lnSpc>
                <a:spcPct val="100000"/>
              </a:lnSpc>
              <a:spcBef>
                <a:spcPts val="0"/>
              </a:spcBef>
              <a:spcAft>
                <a:spcPts val="0"/>
              </a:spcAft>
              <a:buSzPts val="1100"/>
              <a:buNone/>
            </a:pPr>
            <a:r>
              <a:rPr lang="tr-TR" sz="1400"/>
              <a:t>in 2012, It was used in NASA's Mars program. Curiosity I think.</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89b83309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89b83309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Jira Software, B: Jira Service Management, C: Jira Work Management,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tr-TR" sz="1400">
                <a:solidFill>
                  <a:srgbClr val="4A86E8"/>
                </a:solidFill>
                <a:latin typeface="Proxima Nova Semibold"/>
                <a:ea typeface="Proxima Nova Semibold"/>
                <a:cs typeface="Proxima Nova Semibold"/>
                <a:sym typeface="Proxima Nova Semibold"/>
              </a:rPr>
              <a:t>J</a:t>
            </a:r>
            <a:r>
              <a:rPr lang="tr-TR" sz="1400">
                <a:solidFill>
                  <a:srgbClr val="4A86E8"/>
                </a:solidFill>
                <a:latin typeface="Proxima Nova Semibold"/>
                <a:ea typeface="Proxima Nova Semibold"/>
                <a:cs typeface="Proxima Nova Semibold"/>
                <a:sym typeface="Proxima Nova Semibold"/>
              </a:rPr>
              <a:t>ira Service Management</a:t>
            </a:r>
            <a:endParaRPr sz="14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9b83309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9b83309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Jira Software, B: Jira Service Management, C: Jira Work Management,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t>Another</a:t>
            </a:r>
            <a:r>
              <a:rPr lang="tr-TR" sz="1400"/>
              <a:t> question here.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tr-TR" sz="1400">
                <a:solidFill>
                  <a:srgbClr val="4A86E8"/>
                </a:solidFill>
                <a:latin typeface="Proxima Nova Semibold"/>
                <a:ea typeface="Proxima Nova Semibold"/>
                <a:cs typeface="Proxima Nova Semibold"/>
                <a:sym typeface="Proxima Nova Semibold"/>
              </a:rPr>
              <a:t>J</a:t>
            </a:r>
            <a:r>
              <a:rPr lang="tr-TR" sz="1400">
                <a:solidFill>
                  <a:srgbClr val="4A86E8"/>
                </a:solidFill>
                <a:latin typeface="Proxima Nova Semibold"/>
                <a:ea typeface="Proxima Nova Semibold"/>
                <a:cs typeface="Proxima Nova Semibold"/>
                <a:sym typeface="Proxima Nova Semibold"/>
              </a:rPr>
              <a:t>ira software</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4800"/>
              <a:buFont typeface="Arial"/>
              <a:buNone/>
            </a:pPr>
            <a:r>
              <a:rPr lang="tr-TR" sz="1400">
                <a:solidFill>
                  <a:srgbClr val="741B47"/>
                </a:solidFill>
                <a:latin typeface="Raleway Medium"/>
                <a:ea typeface="Raleway Medium"/>
                <a:cs typeface="Raleway Medium"/>
                <a:sym typeface="Raleway Medium"/>
              </a:rPr>
              <a:t>Jira is a web based application, therefore several hosting options are available. </a:t>
            </a:r>
            <a:endParaRPr sz="1400">
              <a:solidFill>
                <a:srgbClr val="741B47"/>
              </a:solidFill>
              <a:latin typeface="Raleway Medium"/>
              <a:ea typeface="Raleway Medium"/>
              <a:cs typeface="Raleway Medium"/>
              <a:sym typeface="Raleway Medium"/>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SzPts val="1100"/>
              <a:buNone/>
            </a:pPr>
            <a:r>
              <a:rPr b="1" lang="tr-TR" sz="1400">
                <a:solidFill>
                  <a:srgbClr val="202124"/>
                </a:solidFill>
                <a:highlight>
                  <a:srgbClr val="F8F9FA"/>
                </a:highlight>
              </a:rPr>
              <a:t>Jira Software is basically offered to you in two hosting options:</a:t>
            </a:r>
            <a:r>
              <a:rPr lang="tr-TR" sz="1400">
                <a:solidFill>
                  <a:srgbClr val="202124"/>
                </a:solidFill>
                <a:highlight>
                  <a:srgbClr val="F8F9FA"/>
                </a:highlight>
              </a:rPr>
              <a:t>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1] in Cloud in Atlassian hosts.</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2] Self-management option.</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Briefly Atlassian offers, whether you use Atlassian online services, or you </a:t>
            </a:r>
            <a:r>
              <a:rPr lang="tr-TR" sz="1400">
                <a:solidFill>
                  <a:srgbClr val="202124"/>
                </a:solidFill>
                <a:highlight>
                  <a:srgbClr val="F8F9FA"/>
                </a:highlight>
              </a:rPr>
              <a:t>deploy</a:t>
            </a:r>
            <a:r>
              <a:rPr lang="tr-TR" sz="1400">
                <a:solidFill>
                  <a:srgbClr val="202124"/>
                </a:solidFill>
                <a:highlight>
                  <a:srgbClr val="F8F9FA"/>
                </a:highlight>
              </a:rPr>
              <a:t> it yourself somewhere, just like Bonobo Git Server alternative to using Github.</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In the cloud option you use Atlassian servers and you don’t need to download and make any setup.</a:t>
            </a:r>
            <a:r>
              <a:rPr lang="tr-TR" sz="1400">
                <a:solidFill>
                  <a:srgbClr val="202124"/>
                </a:solidFill>
                <a:highlight>
                  <a:srgbClr val="F8F9FA"/>
                </a:highlight>
              </a:rPr>
              <a:t>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For the self-management option, </a:t>
            </a:r>
            <a:r>
              <a:rPr lang="tr-TR" sz="1400">
                <a:solidFill>
                  <a:srgbClr val="202124"/>
                </a:solidFill>
                <a:highlight>
                  <a:srgbClr val="F8F9FA"/>
                </a:highlight>
              </a:rPr>
              <a:t>there</a:t>
            </a:r>
            <a:r>
              <a:rPr lang="tr-TR" sz="1400">
                <a:solidFill>
                  <a:srgbClr val="202124"/>
                </a:solidFill>
                <a:highlight>
                  <a:srgbClr val="F8F9FA"/>
                </a:highlight>
              </a:rPr>
              <a:t> are also 2 options;</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u="sng">
                <a:solidFill>
                  <a:srgbClr val="202124"/>
                </a:solidFill>
                <a:highlight>
                  <a:srgbClr val="F8F9FA"/>
                </a:highlight>
              </a:rPr>
              <a:t>You can download setup to your own server</a:t>
            </a:r>
            <a:r>
              <a:rPr lang="tr-TR" sz="1400">
                <a:solidFill>
                  <a:srgbClr val="202124"/>
                </a:solidFill>
                <a:highlight>
                  <a:srgbClr val="F8F9FA"/>
                </a:highlight>
              </a:rPr>
              <a:t>, your own hardware.</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Your own server means your company has  a data center and servers.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Company locally operates its servers.</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u="sng">
                <a:solidFill>
                  <a:schemeClr val="hlink"/>
                </a:solidFill>
                <a:highlight>
                  <a:srgbClr val="F8F9FA"/>
                </a:highlight>
                <a:hlinkClick r:id="rId2"/>
              </a:rPr>
              <a:t>https://www.atlassian.com/software/jira/update</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u="sng">
                <a:solidFill>
                  <a:srgbClr val="202124"/>
                </a:solidFill>
                <a:highlight>
                  <a:srgbClr val="F8F9FA"/>
                </a:highlight>
              </a:rPr>
              <a:t>And you can use data centers of public cloud services</a:t>
            </a:r>
            <a:r>
              <a:rPr lang="tr-TR" sz="1400">
                <a:solidFill>
                  <a:srgbClr val="202124"/>
                </a:solidFill>
                <a:highlight>
                  <a:srgbClr val="F8F9FA"/>
                </a:highlight>
              </a:rPr>
              <a:t> like AWS and Microsoft Azure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rPr lang="tr-TR" sz="1400">
                <a:solidFill>
                  <a:srgbClr val="202124"/>
                </a:solidFill>
                <a:highlight>
                  <a:srgbClr val="F8F9FA"/>
                </a:highlight>
              </a:rPr>
              <a:t>Actually this is not our issue this is an administrative issue of the company.</a:t>
            </a:r>
            <a:endParaRPr sz="1400">
              <a:solidFill>
                <a:srgbClr val="202124"/>
              </a:solidFill>
              <a:highlight>
                <a:srgbClr val="F8F9FA"/>
              </a:highlight>
            </a:endParaRPr>
          </a:p>
          <a:p>
            <a:pPr indent="0" lvl="0" marL="0" marR="38100" rtl="0" algn="l">
              <a:lnSpc>
                <a:spcPct val="128571"/>
              </a:lnSpc>
              <a:spcBef>
                <a:spcPts val="0"/>
              </a:spcBef>
              <a:spcAft>
                <a:spcPts val="0"/>
              </a:spcAft>
              <a:buSzPts val="1100"/>
              <a:buNone/>
            </a:pPr>
            <a:r>
              <a:t/>
            </a:r>
            <a:endParaRPr sz="14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solidFill>
                  <a:srgbClr val="202124"/>
                </a:solidFill>
                <a:highlight>
                  <a:srgbClr val="F8F9FA"/>
                </a:highlight>
              </a:rPr>
              <a:t>With Jira Software Cloud, the Jira Software site is hosted and installed in the cloud for us.</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This is often the best option for teams that want to get started quickly and easily,</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and for teams that don't want to manage the technical complexity of hosting.</a:t>
            </a:r>
            <a:endParaRPr sz="1400">
              <a:solidFill>
                <a:srgbClr val="202124"/>
              </a:solidFill>
              <a:highlight>
                <a:srgbClr val="F8F9FA"/>
              </a:highlight>
            </a:endParaRPr>
          </a:p>
          <a:p>
            <a:pPr indent="0" lvl="0" marL="0" rtl="0" algn="l">
              <a:lnSpc>
                <a:spcPct val="100000"/>
              </a:lnSpc>
              <a:spcBef>
                <a:spcPts val="0"/>
              </a:spcBef>
              <a:spcAft>
                <a:spcPts val="0"/>
              </a:spcAft>
              <a:buNone/>
            </a:pPr>
            <a:r>
              <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There are some advantages: </a:t>
            </a:r>
            <a:endParaRPr sz="1400">
              <a:solidFill>
                <a:srgbClr val="202124"/>
              </a:solidFill>
              <a:highlight>
                <a:srgbClr val="F8F9FA"/>
              </a:highlight>
            </a:endParaRPr>
          </a:p>
          <a:p>
            <a:pPr indent="-317500" lvl="0" marL="457200" rtl="0" algn="l">
              <a:lnSpc>
                <a:spcPct val="100000"/>
              </a:lnSpc>
              <a:spcBef>
                <a:spcPts val="0"/>
              </a:spcBef>
              <a:spcAft>
                <a:spcPts val="0"/>
              </a:spcAft>
              <a:buSzPts val="1400"/>
              <a:buChar char="●"/>
            </a:pPr>
            <a:r>
              <a:rPr lang="tr-TR" sz="1400">
                <a:solidFill>
                  <a:srgbClr val="202124"/>
                </a:solidFill>
                <a:highlight>
                  <a:srgbClr val="F8F9FA"/>
                </a:highlight>
              </a:rPr>
              <a:t>quick launch --- As soon as you sign up, you can start working and inviting team members.</a:t>
            </a:r>
            <a:endParaRPr sz="1400">
              <a:solidFill>
                <a:srgbClr val="202124"/>
              </a:solidFill>
              <a:highlight>
                <a:srgbClr val="F8F9FA"/>
              </a:highlight>
            </a:endParaRPr>
          </a:p>
          <a:p>
            <a:pPr indent="-317500" lvl="0" marL="457200" rtl="0" algn="l">
              <a:lnSpc>
                <a:spcPct val="100000"/>
              </a:lnSpc>
              <a:spcBef>
                <a:spcPts val="0"/>
              </a:spcBef>
              <a:spcAft>
                <a:spcPts val="0"/>
              </a:spcAft>
              <a:buSzPts val="1400"/>
              <a:buChar char="●"/>
            </a:pPr>
            <a:r>
              <a:rPr lang="tr-TR" sz="1400">
                <a:solidFill>
                  <a:srgbClr val="202124"/>
                </a:solidFill>
                <a:highlight>
                  <a:srgbClr val="F8F9FA"/>
                </a:highlight>
              </a:rPr>
              <a:t>low cost --- You save on physical hardware, maintenance, installation and support, and other management costs.</a:t>
            </a:r>
            <a:endParaRPr sz="1400">
              <a:solidFill>
                <a:srgbClr val="202124"/>
              </a:solidFill>
              <a:highlight>
                <a:srgbClr val="F8F9FA"/>
              </a:highlight>
            </a:endParaRPr>
          </a:p>
          <a:p>
            <a:pPr indent="-317500" lvl="0" marL="457200" rtl="0" algn="l">
              <a:lnSpc>
                <a:spcPct val="100000"/>
              </a:lnSpc>
              <a:spcBef>
                <a:spcPts val="0"/>
              </a:spcBef>
              <a:spcAft>
                <a:spcPts val="0"/>
              </a:spcAft>
              <a:buSzPts val="1400"/>
              <a:buChar char="●"/>
            </a:pPr>
            <a:r>
              <a:rPr lang="tr-TR" sz="1400">
                <a:solidFill>
                  <a:srgbClr val="202124"/>
                </a:solidFill>
                <a:highlight>
                  <a:srgbClr val="F8F9FA"/>
                </a:highlight>
              </a:rPr>
              <a:t>no need to upgrade --- you get instant access to the latest and greatest features, no work required.</a:t>
            </a:r>
            <a:endParaRPr sz="1400">
              <a:solidFill>
                <a:srgbClr val="202124"/>
              </a:solidFill>
              <a:highlight>
                <a:srgbClr val="F8F9FA"/>
              </a:highlight>
            </a:endParaRPr>
          </a:p>
          <a:p>
            <a:pPr indent="-317500" lvl="0" marL="457200" rtl="0" algn="l">
              <a:lnSpc>
                <a:spcPct val="100000"/>
              </a:lnSpc>
              <a:spcBef>
                <a:spcPts val="0"/>
              </a:spcBef>
              <a:spcAft>
                <a:spcPts val="0"/>
              </a:spcAft>
              <a:buSzPts val="1400"/>
              <a:buChar char="●"/>
            </a:pPr>
            <a:r>
              <a:rPr lang="tr-TR" sz="1400">
                <a:solidFill>
                  <a:srgbClr val="202124"/>
                </a:solidFill>
                <a:highlight>
                  <a:srgbClr val="F8F9FA"/>
                </a:highlight>
              </a:rPr>
              <a:t>Working on the go --- Cloud products allow teams to take their work anywhere and can be safely accessed from any browser or mobile apps.</a:t>
            </a:r>
            <a:endParaRPr sz="1400">
              <a:solidFill>
                <a:srgbClr val="202124"/>
              </a:solidFill>
              <a:highlight>
                <a:srgbClr val="F8F9FA"/>
              </a:highlight>
            </a:endParaRPr>
          </a:p>
          <a:p>
            <a:pPr indent="-317500" lvl="0" marL="457200" rtl="0" algn="l">
              <a:lnSpc>
                <a:spcPct val="100000"/>
              </a:lnSpc>
              <a:spcBef>
                <a:spcPts val="0"/>
              </a:spcBef>
              <a:spcAft>
                <a:spcPts val="0"/>
              </a:spcAft>
              <a:buSzPts val="1400"/>
              <a:buChar char="●"/>
            </a:pPr>
            <a:r>
              <a:rPr lang="tr-TR" sz="1400">
                <a:solidFill>
                  <a:srgbClr val="202124"/>
                </a:solidFill>
                <a:highlight>
                  <a:srgbClr val="F8F9FA"/>
                </a:highlight>
              </a:rPr>
              <a:t>security ---- the provider monitors and protects your information.</a:t>
            </a:r>
            <a:endParaRPr sz="1400">
              <a:solidFill>
                <a:srgbClr val="202124"/>
              </a:solidFill>
              <a:highlight>
                <a:srgbClr val="F8F9FA"/>
              </a:highlight>
            </a:endParaRPr>
          </a:p>
          <a:p>
            <a:pPr indent="-317500" lvl="0" marL="457200" marR="38100" rtl="0" algn="l">
              <a:lnSpc>
                <a:spcPct val="128571"/>
              </a:lnSpc>
              <a:spcBef>
                <a:spcPts val="0"/>
              </a:spcBef>
              <a:spcAft>
                <a:spcPts val="0"/>
              </a:spcAft>
              <a:buSzPts val="1400"/>
              <a:buChar char="●"/>
            </a:pPr>
            <a:r>
              <a:rPr lang="tr-TR" sz="1400">
                <a:solidFill>
                  <a:srgbClr val="202124"/>
                </a:solidFill>
                <a:highlight>
                  <a:srgbClr val="F8F9FA"/>
                </a:highlight>
              </a:rPr>
              <a:t>Scale with confidence --- Responds immediately to dynamic increases in demand and team growth.</a:t>
            </a:r>
            <a:endParaRPr sz="1400">
              <a:solidFill>
                <a:srgbClr val="202124"/>
              </a:solidFill>
              <a:highlight>
                <a:srgbClr val="F8F9FA"/>
              </a:highlight>
            </a:endParaRPr>
          </a:p>
          <a:p>
            <a:pPr indent="0" lvl="0" marL="457200" rtl="0" algn="l">
              <a:lnSpc>
                <a:spcPct val="100000"/>
              </a:lnSpc>
              <a:spcBef>
                <a:spcPts val="0"/>
              </a:spcBef>
              <a:spcAft>
                <a:spcPts val="0"/>
              </a:spcAft>
              <a:buNone/>
            </a:pPr>
            <a:r>
              <a:t/>
            </a:r>
            <a:endParaRPr sz="1400" u="sng"/>
          </a:p>
          <a:p>
            <a:pPr indent="0" lvl="0" marL="0" rtl="0" algn="l">
              <a:lnSpc>
                <a:spcPct val="100000"/>
              </a:lnSpc>
              <a:spcBef>
                <a:spcPts val="0"/>
              </a:spcBef>
              <a:spcAft>
                <a:spcPts val="0"/>
              </a:spcAft>
              <a:buNone/>
            </a:pPr>
            <a:r>
              <a:rPr lang="tr-TR" sz="1400" u="sng"/>
              <a:t>An interesting detail, Atlassian actually uses AWS. </a:t>
            </a:r>
            <a:endParaRPr sz="1400" u="sng">
              <a:solidFill>
                <a:srgbClr val="42526E"/>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rgbClr val="42526E"/>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rgbClr val="42526E"/>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400">
                <a:solidFill>
                  <a:srgbClr val="202124"/>
                </a:solidFill>
                <a:highlight>
                  <a:srgbClr val="F8F9FA"/>
                </a:highlight>
              </a:rPr>
              <a:t>Self hosting option : </a:t>
            </a:r>
            <a:endParaRPr b="1" sz="1400">
              <a:solidFill>
                <a:srgbClr val="202124"/>
              </a:solidFill>
              <a:highlight>
                <a:srgbClr val="F8F9FA"/>
              </a:highlight>
            </a:endParaRPr>
          </a:p>
          <a:p>
            <a:pPr indent="0" lvl="0" marL="0" rtl="0" algn="l">
              <a:lnSpc>
                <a:spcPct val="100000"/>
              </a:lnSpc>
              <a:spcBef>
                <a:spcPts val="0"/>
              </a:spcBef>
              <a:spcAft>
                <a:spcPts val="0"/>
              </a:spcAft>
              <a:buSzPts val="1400"/>
              <a:buNone/>
            </a:pPr>
            <a:r>
              <a:rPr lang="tr-TR" sz="1400">
                <a:solidFill>
                  <a:srgbClr val="202124"/>
                </a:solidFill>
                <a:highlight>
                  <a:srgbClr val="F8F9FA"/>
                </a:highlight>
              </a:rPr>
              <a:t>We install, host and run the products on your own hardware. </a:t>
            </a:r>
            <a:endParaRPr sz="1400">
              <a:solidFill>
                <a:srgbClr val="202124"/>
              </a:solidFill>
              <a:highlight>
                <a:srgbClr val="F8F9FA"/>
              </a:highlight>
            </a:endParaRPr>
          </a:p>
          <a:p>
            <a:pPr indent="0" lvl="0" marL="0" rtl="0" algn="l">
              <a:lnSpc>
                <a:spcPct val="100000"/>
              </a:lnSpc>
              <a:spcBef>
                <a:spcPts val="0"/>
              </a:spcBef>
              <a:spcAft>
                <a:spcPts val="0"/>
              </a:spcAft>
              <a:buSzPts val="1400"/>
              <a:buNone/>
            </a:pPr>
            <a:r>
              <a:rPr lang="tr-TR" sz="1400">
                <a:solidFill>
                  <a:srgbClr val="202124"/>
                </a:solidFill>
                <a:highlight>
                  <a:srgbClr val="F8F9FA"/>
                </a:highlight>
              </a:rPr>
              <a:t>We can customize your setup as you wish.</a:t>
            </a:r>
            <a:endParaRPr sz="14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400">
              <a:solidFill>
                <a:srgbClr val="202124"/>
              </a:solidFill>
              <a:highlight>
                <a:srgbClr val="F8F9FA"/>
              </a:highlight>
            </a:endParaRPr>
          </a:p>
          <a:p>
            <a:pPr indent="0" lvl="0" marL="0" rtl="0" algn="l">
              <a:lnSpc>
                <a:spcPct val="100000"/>
              </a:lnSpc>
              <a:spcBef>
                <a:spcPts val="0"/>
              </a:spcBef>
              <a:spcAft>
                <a:spcPts val="0"/>
              </a:spcAft>
              <a:buSzPts val="1400"/>
              <a:buNone/>
            </a:pPr>
            <a:r>
              <a:rPr lang="tr-TR" sz="1400">
                <a:solidFill>
                  <a:srgbClr val="202124"/>
                </a:solidFill>
                <a:highlight>
                  <a:srgbClr val="F8F9FA"/>
                </a:highlight>
              </a:rPr>
              <a:t>If the company wants more control and If it is necessary to keep data locally: you can choose this option.</a:t>
            </a:r>
            <a:endParaRPr sz="1400">
              <a:solidFill>
                <a:srgbClr val="202124"/>
              </a:solidFill>
              <a:highlight>
                <a:srgbClr val="F8F9FA"/>
              </a:highlight>
            </a:endParaRPr>
          </a:p>
          <a:p>
            <a:pPr indent="0" lvl="0" marL="0" rtl="0" algn="l">
              <a:lnSpc>
                <a:spcPct val="100000"/>
              </a:lnSpc>
              <a:spcBef>
                <a:spcPts val="0"/>
              </a:spcBef>
              <a:spcAft>
                <a:spcPts val="0"/>
              </a:spcAft>
              <a:buSzPts val="1400"/>
              <a:buNone/>
            </a:pPr>
            <a:r>
              <a:t/>
            </a:r>
            <a:endParaRPr sz="1400">
              <a:solidFill>
                <a:srgbClr val="202124"/>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rPr lang="tr-TR" sz="1400" u="sng">
                <a:solidFill>
                  <a:srgbClr val="091E42"/>
                </a:solidFill>
                <a:highlight>
                  <a:schemeClr val="lt1"/>
                </a:highlight>
                <a:latin typeface="Roboto"/>
                <a:ea typeface="Roboto"/>
                <a:cs typeface="Roboto"/>
                <a:sym typeface="Roboto"/>
              </a:rPr>
              <a:t>There will be an Important change ;</a:t>
            </a:r>
            <a:endParaRPr sz="1400" u="sng">
              <a:solidFill>
                <a:srgbClr val="091E42"/>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sz="1400">
                <a:solidFill>
                  <a:srgbClr val="091E42"/>
                </a:solidFill>
                <a:highlight>
                  <a:schemeClr val="lt1"/>
                </a:highlight>
                <a:latin typeface="Roboto"/>
                <a:ea typeface="Roboto"/>
                <a:cs typeface="Roboto"/>
                <a:sym typeface="Roboto"/>
              </a:rPr>
              <a:t>Atlassian has  ended sales for new server licenses and will end support for server option on February  2024.</a:t>
            </a:r>
            <a:endParaRPr sz="1400">
              <a:solidFill>
                <a:srgbClr val="091E42"/>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solidFill>
                <a:srgbClr val="091E42"/>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sz="1400">
                <a:solidFill>
                  <a:srgbClr val="091E42"/>
                </a:solidFill>
                <a:highlight>
                  <a:schemeClr val="lt1"/>
                </a:highlight>
                <a:latin typeface="Roboto"/>
                <a:ea typeface="Roboto"/>
                <a:cs typeface="Roboto"/>
                <a:sym typeface="Roboto"/>
              </a:rPr>
              <a:t>And instead of this option they advice to use public cloud data centers</a:t>
            </a:r>
            <a:r>
              <a:rPr lang="tr-TR" sz="1400">
                <a:solidFill>
                  <a:srgbClr val="091E42"/>
                </a:solidFill>
                <a:highlight>
                  <a:srgbClr val="EAE6FF"/>
                </a:highlight>
                <a:latin typeface="Roboto"/>
                <a:ea typeface="Roboto"/>
                <a:cs typeface="Roboto"/>
                <a:sym typeface="Roboto"/>
              </a:rPr>
              <a:t>.</a:t>
            </a:r>
            <a:endParaRPr sz="1400">
              <a:solidFill>
                <a:srgbClr val="091E42"/>
              </a:solidFill>
              <a:highlight>
                <a:srgbClr val="EAE6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solidFill>
                  <a:srgbClr val="202124"/>
                </a:solidFill>
                <a:highlight>
                  <a:srgbClr val="F8F9FA"/>
                </a:highlight>
              </a:rPr>
              <a:t>With this option, Jira Software can be hosted on public cloud services such as Amazon Web Services (AWS) and Microsoft Azure</a:t>
            </a:r>
            <a:endParaRPr sz="1400">
              <a:solidFill>
                <a:srgbClr val="202124"/>
              </a:solidFill>
              <a:highlight>
                <a:srgbClr val="F8F9FA"/>
              </a:highlight>
            </a:endParaRPr>
          </a:p>
          <a:p>
            <a:pPr indent="0" lvl="0" marL="0" rtl="0" algn="l">
              <a:lnSpc>
                <a:spcPct val="100000"/>
              </a:lnSpc>
              <a:spcBef>
                <a:spcPts val="0"/>
              </a:spcBef>
              <a:spcAft>
                <a:spcPts val="0"/>
              </a:spcAft>
              <a:buNone/>
            </a:pPr>
            <a:r>
              <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in this option you don’t need to </a:t>
            </a:r>
            <a:r>
              <a:rPr lang="tr-TR" sz="1400">
                <a:solidFill>
                  <a:srgbClr val="202124"/>
                </a:solidFill>
                <a:highlight>
                  <a:srgbClr val="F8F9FA"/>
                </a:highlight>
              </a:rPr>
              <a:t>worry</a:t>
            </a:r>
            <a:r>
              <a:rPr lang="tr-TR" sz="1400">
                <a:solidFill>
                  <a:srgbClr val="202124"/>
                </a:solidFill>
                <a:highlight>
                  <a:srgbClr val="F8F9FA"/>
                </a:highlight>
              </a:rPr>
              <a:t> about technical issues of running a data center.</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Because you use AWS or azure cloud infrastructure.</a:t>
            </a:r>
            <a:endParaRPr sz="1400">
              <a:solidFill>
                <a:srgbClr val="202124"/>
              </a:solidFill>
              <a:highlight>
                <a:srgbClr val="F8F9FA"/>
              </a:highlight>
            </a:endParaRPr>
          </a:p>
          <a:p>
            <a:pPr indent="0" lvl="0" marL="0" rtl="0" algn="l">
              <a:lnSpc>
                <a:spcPct val="100000"/>
              </a:lnSpc>
              <a:spcBef>
                <a:spcPts val="0"/>
              </a:spcBef>
              <a:spcAft>
                <a:spcPts val="0"/>
              </a:spcAft>
              <a:buNone/>
            </a:pPr>
            <a:r>
              <a:t/>
            </a:r>
            <a:endParaRPr sz="1400">
              <a:solidFill>
                <a:srgbClr val="202124"/>
              </a:solidFill>
              <a:highlight>
                <a:srgbClr val="F8F9FA"/>
              </a:highlight>
            </a:endParaRPr>
          </a:p>
          <a:p>
            <a:pPr indent="0" lvl="0" marL="0" rtl="0" algn="l">
              <a:lnSpc>
                <a:spcPct val="100000"/>
              </a:lnSpc>
              <a:spcBef>
                <a:spcPts val="0"/>
              </a:spcBef>
              <a:spcAft>
                <a:spcPts val="0"/>
              </a:spcAft>
              <a:buNone/>
            </a:pPr>
            <a:r>
              <a:rPr lang="tr-TR" sz="1400">
                <a:solidFill>
                  <a:srgbClr val="202124"/>
                </a:solidFill>
                <a:highlight>
                  <a:srgbClr val="F8F9FA"/>
                </a:highlight>
              </a:rPr>
              <a:t>As we mentioned before Atlassian’s online Jira Services itself is deployed on AWS as well. </a:t>
            </a:r>
            <a:endParaRPr sz="1400">
              <a:solidFill>
                <a:srgbClr val="202124"/>
              </a:solidFill>
              <a:highlight>
                <a:srgbClr val="F8F9FA"/>
              </a:highlight>
            </a:endParaRPr>
          </a:p>
          <a:p>
            <a:pPr indent="0" lvl="0" marL="0" rtl="0" algn="l">
              <a:lnSpc>
                <a:spcPct val="100000"/>
              </a:lnSpc>
              <a:spcBef>
                <a:spcPts val="0"/>
              </a:spcBef>
              <a:spcAft>
                <a:spcPts val="0"/>
              </a:spcAft>
              <a:buNone/>
            </a:pPr>
            <a:r>
              <a:t/>
            </a:r>
            <a:endParaRPr sz="14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400">
              <a:solidFill>
                <a:srgbClr val="202124"/>
              </a:solidFill>
              <a:highlight>
                <a:srgbClr val="F8F9FA"/>
              </a:highlight>
            </a:endParaRPr>
          </a:p>
          <a:p>
            <a:pPr indent="0" lvl="0" marL="0" rtl="0" algn="l">
              <a:lnSpc>
                <a:spcPct val="100000"/>
              </a:lnSpc>
              <a:spcBef>
                <a:spcPts val="0"/>
              </a:spcBef>
              <a:spcAft>
                <a:spcPts val="0"/>
              </a:spcAft>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9506a6196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19506a6196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will navigate in Atlassian web site.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We will see Agile page.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talk about agile, scrum,</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u="sng">
                <a:solidFill>
                  <a:schemeClr val="hlink"/>
                </a:solidFill>
                <a:hlinkClick r:id="rId2"/>
              </a:rPr>
              <a:t>https://www.atlassian.com</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7413367a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77413367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9b83309a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9b83309a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Yes, B: No,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solidFill>
                  <a:srgbClr val="4A86E8"/>
                </a:solidFill>
                <a:latin typeface="Proxima Nova Semibold"/>
                <a:ea typeface="Proxima Nova Semibold"/>
                <a:cs typeface="Proxima Nova Semibold"/>
                <a:sym typeface="Proxima Nova Semibold"/>
              </a:rPr>
              <a:t>Have you created your </a:t>
            </a:r>
            <a:br>
              <a:rPr lang="tr-TR" sz="1400">
                <a:solidFill>
                  <a:srgbClr val="4A86E8"/>
                </a:solidFill>
                <a:latin typeface="Proxima Nova Semibold"/>
                <a:ea typeface="Proxima Nova Semibold"/>
                <a:cs typeface="Proxima Nova Semibold"/>
                <a:sym typeface="Proxima Nova Semibold"/>
              </a:rPr>
            </a:br>
            <a:r>
              <a:rPr lang="tr-TR" sz="1400">
                <a:solidFill>
                  <a:srgbClr val="4A86E8"/>
                </a:solidFill>
                <a:latin typeface="Proxima Nova Semibold"/>
                <a:ea typeface="Proxima Nova Semibold"/>
                <a:cs typeface="Proxima Nova Semibold"/>
                <a:sym typeface="Proxima Nova Semibold"/>
              </a:rPr>
              <a:t>Jira Software Cloud site?</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None/>
            </a:pPr>
            <a:r>
              <a:rPr lang="tr-TR" sz="1400">
                <a:solidFill>
                  <a:schemeClr val="dk1"/>
                </a:solidFill>
              </a:rPr>
              <a:t>do you have an  account in Atlassian </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t/>
            </a:r>
            <a:endParaRPr sz="14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c6885dd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19c6885dd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TR"/>
              <a:t>Now let’s watch a short video about Atlassian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77413367a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77413367a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rPr>
              <a:t>Lets use Jira Cloud option to check the features of Jira.</a:t>
            </a:r>
            <a:endParaRPr sz="1400">
              <a:solidFill>
                <a:schemeClr val="dk1"/>
              </a:solidFill>
            </a:endParaRPr>
          </a:p>
          <a:p>
            <a:pPr indent="0" lvl="0" marL="0" rtl="0" algn="l">
              <a:spcBef>
                <a:spcPts val="0"/>
              </a:spcBef>
              <a:spcAft>
                <a:spcPts val="0"/>
              </a:spcAft>
              <a:buClr>
                <a:schemeClr val="dk1"/>
              </a:buClr>
              <a:buSzPts val="1400"/>
              <a:buFont typeface="Arial"/>
              <a:buNone/>
            </a:pPr>
            <a:r>
              <a:rPr lang="tr-TR" sz="1400">
                <a:solidFill>
                  <a:schemeClr val="dk1"/>
                </a:solidFill>
              </a:rPr>
              <a:t>We don’t need to worry about the installation phases actually, that was only for checking the options. </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SzPts val="1400"/>
              <a:buNone/>
            </a:pPr>
            <a:r>
              <a:rPr lang="tr-TR" sz="1400">
                <a:solidFill>
                  <a:srgbClr val="3A3F50"/>
                </a:solidFill>
              </a:rPr>
              <a:t>Up to ten people it is free.</a:t>
            </a:r>
            <a:endParaRPr sz="1400">
              <a:solidFill>
                <a:srgbClr val="3A3F5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9506a6196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119506a619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rgbClr val="3A3F50"/>
                </a:solidFill>
              </a:rPr>
              <a:t>We need an Atlassian account to use atlassian products.</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First you have to  create an account  or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if you have already an account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 can create a workspace in jira software.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rPr lang="tr-TR" sz="1400">
                <a:solidFill>
                  <a:srgbClr val="3A3F50"/>
                </a:solidFill>
              </a:rPr>
              <a:t>So there is a general account for Atlassian and</a:t>
            </a:r>
            <a:endParaRPr sz="1400">
              <a:solidFill>
                <a:srgbClr val="3A3F50"/>
              </a:solidFill>
            </a:endParaRPr>
          </a:p>
          <a:p>
            <a:pPr indent="0" lvl="0" marL="0" rtl="0" algn="l">
              <a:spcBef>
                <a:spcPts val="0"/>
              </a:spcBef>
              <a:spcAft>
                <a:spcPts val="0"/>
              </a:spcAft>
              <a:buClr>
                <a:schemeClr val="dk1"/>
              </a:buClr>
              <a:buSzPts val="1400"/>
              <a:buFont typeface="Arial"/>
              <a:buNone/>
            </a:pPr>
            <a:r>
              <a:rPr lang="tr-TR" sz="1400">
                <a:solidFill>
                  <a:srgbClr val="3A3F50"/>
                </a:solidFill>
              </a:rPr>
              <a:t>under this account you can use any of the </a:t>
            </a:r>
            <a:endParaRPr sz="1400">
              <a:solidFill>
                <a:srgbClr val="3A3F50"/>
              </a:solidFill>
            </a:endParaRPr>
          </a:p>
          <a:p>
            <a:pPr indent="0" lvl="0" marL="0" rtl="0" algn="l">
              <a:spcBef>
                <a:spcPts val="0"/>
              </a:spcBef>
              <a:spcAft>
                <a:spcPts val="0"/>
              </a:spcAft>
              <a:buClr>
                <a:schemeClr val="dk1"/>
              </a:buClr>
              <a:buSzPts val="1400"/>
              <a:buFont typeface="Arial"/>
              <a:buNone/>
            </a:pPr>
            <a:r>
              <a:rPr lang="tr-TR" sz="1400">
                <a:solidFill>
                  <a:srgbClr val="3A3F50"/>
                </a:solidFill>
              </a:rPr>
              <a:t>Atlassian products by creating workspaces.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this “your site” section is to create a workspace for you in jira software.</a:t>
            </a:r>
            <a:endParaRPr sz="1400">
              <a:solidFill>
                <a:srgbClr val="3A3F50"/>
              </a:solidFill>
            </a:endParaRPr>
          </a:p>
          <a:p>
            <a:pPr indent="0" lvl="0" marL="0" rtl="0" algn="l">
              <a:spcBef>
                <a:spcPts val="0"/>
              </a:spcBef>
              <a:spcAft>
                <a:spcPts val="0"/>
              </a:spcAft>
              <a:buSzPts val="1400"/>
              <a:buNone/>
            </a:pPr>
            <a:r>
              <a:rPr lang="tr-TR" sz="1400">
                <a:solidFill>
                  <a:srgbClr val="3A3F50"/>
                </a:solidFill>
              </a:rPr>
              <a:t>this will be your site on jira  cloud.</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After wring a unique name for your site, click on agree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I chose </a:t>
            </a:r>
            <a:r>
              <a:rPr b="1" lang="tr-TR" sz="1400" u="sng">
                <a:solidFill>
                  <a:schemeClr val="hlink"/>
                </a:solidFill>
                <a:hlinkClick r:id="rId2"/>
              </a:rPr>
              <a:t>claruswayjira@atlassian.net</a:t>
            </a:r>
            <a:endParaRPr b="1" sz="1400">
              <a:solidFill>
                <a:srgbClr val="3A3F50"/>
              </a:solidFill>
            </a:endParaRPr>
          </a:p>
          <a:p>
            <a:pPr indent="0" lvl="0" marL="0" rtl="0" algn="l">
              <a:spcBef>
                <a:spcPts val="0"/>
              </a:spcBef>
              <a:spcAft>
                <a:spcPts val="0"/>
              </a:spcAft>
              <a:buSzPts val="1400"/>
              <a:buNone/>
            </a:pPr>
            <a:r>
              <a:rPr b="1" lang="tr-TR" sz="1400">
                <a:solidFill>
                  <a:srgbClr val="3A3F50"/>
                </a:solidFill>
              </a:rPr>
              <a:t>continue with the questions.</a:t>
            </a:r>
            <a:endParaRPr sz="1400">
              <a:solidFill>
                <a:srgbClr val="3A3F5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9506a6196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119506a619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rPr>
              <a:t>Here jira will ask you some questions about yourself.</a:t>
            </a:r>
            <a:endParaRPr sz="1400">
              <a:solidFill>
                <a:schemeClr val="dk1"/>
              </a:solidFill>
            </a:endParaRPr>
          </a:p>
          <a:p>
            <a:pPr indent="0" lvl="0" marL="0" rtl="0" algn="l">
              <a:spcBef>
                <a:spcPts val="0"/>
              </a:spcBef>
              <a:spcAft>
                <a:spcPts val="0"/>
              </a:spcAft>
              <a:buClr>
                <a:schemeClr val="dk1"/>
              </a:buClr>
              <a:buSzPts val="1400"/>
              <a:buFont typeface="Arial"/>
              <a:buNone/>
            </a:pPr>
            <a:r>
              <a:rPr lang="tr-TR" sz="1400">
                <a:solidFill>
                  <a:schemeClr val="dk1"/>
                </a:solidFill>
              </a:rPr>
              <a:t>The details screen is updated, it won’t look the same </a:t>
            </a:r>
            <a:endParaRPr sz="1400">
              <a:solidFill>
                <a:srgbClr val="3A3F5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9506a6196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19506a619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solidFill>
                  <a:srgbClr val="3A3F50"/>
                </a:solidFill>
              </a:rPr>
              <a:t>After that you can add your project name and alias here.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and you can change </a:t>
            </a:r>
            <a:r>
              <a:rPr lang="tr-TR" sz="1400">
                <a:solidFill>
                  <a:srgbClr val="3A3F50"/>
                </a:solidFill>
              </a:rPr>
              <a:t>template</a:t>
            </a:r>
            <a:r>
              <a:rPr lang="tr-TR" sz="1400">
                <a:solidFill>
                  <a:srgbClr val="3A3F50"/>
                </a:solidFill>
              </a:rPr>
              <a:t> and type of the management type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First change the template</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9506a6196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19506a6196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solidFill>
                  <a:srgbClr val="3A3F50"/>
                </a:solidFill>
              </a:rPr>
              <a:t>For project templates there are 3 </a:t>
            </a:r>
            <a:r>
              <a:rPr lang="tr-TR" sz="1400">
                <a:solidFill>
                  <a:srgbClr val="3A3F50"/>
                </a:solidFill>
              </a:rPr>
              <a:t>choices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Kanban- Scrum or Bug tracking</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b="1" lang="tr-TR" sz="1400">
                <a:solidFill>
                  <a:srgbClr val="3A3F50"/>
                </a:solidFill>
              </a:rPr>
              <a:t>We’ll use Scrum based tracking </a:t>
            </a:r>
            <a:endParaRPr b="1"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9506a6196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19506a619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solidFill>
                  <a:srgbClr val="3A3F50"/>
                </a:solidFill>
              </a:rPr>
              <a:t>You will see some information about scrum </a:t>
            </a:r>
            <a:r>
              <a:rPr lang="tr-TR" sz="1400">
                <a:solidFill>
                  <a:srgbClr val="3A3F50"/>
                </a:solidFill>
              </a:rPr>
              <a:t>template</a:t>
            </a:r>
            <a:r>
              <a:rPr lang="tr-TR" sz="1400">
                <a:solidFill>
                  <a:srgbClr val="3A3F50"/>
                </a:solidFill>
              </a:rPr>
              <a:t>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choose “use template”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9506a6196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119506a619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After this you will see another menu to choose project type.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We will use team </a:t>
            </a:r>
            <a:r>
              <a:rPr lang="tr-TR" sz="1400">
                <a:solidFill>
                  <a:srgbClr val="3A3F50"/>
                </a:solidFill>
              </a:rPr>
              <a:t>managed</a:t>
            </a:r>
            <a:r>
              <a:rPr lang="tr-TR" sz="1400">
                <a:solidFill>
                  <a:srgbClr val="3A3F50"/>
                </a:solidFill>
              </a:rPr>
              <a:t> project from here.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Company managed project type is a little more complicated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 can add versions of issues,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 can deal with more reporting options.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for now we choose team managed projects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19506a6196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119506a6196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Now you can see the changes we made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We selected Scrum for template and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team-managed for type.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Ok</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Now we can create our project</a:t>
            </a:r>
            <a:endParaRPr sz="1400">
              <a:solidFill>
                <a:srgbClr val="3A3F50"/>
              </a:solidFill>
            </a:endParaRPr>
          </a:p>
          <a:p>
            <a:pPr indent="0" lvl="0" marL="0" rtl="0" algn="l">
              <a:spcBef>
                <a:spcPts val="0"/>
              </a:spcBef>
              <a:spcAft>
                <a:spcPts val="0"/>
              </a:spcAft>
              <a:buSzPts val="1400"/>
              <a:buNone/>
            </a:pPr>
            <a:r>
              <a:rPr lang="tr-TR" sz="1400" u="sng">
                <a:solidFill>
                  <a:srgbClr val="3A3F50"/>
                </a:solidFill>
              </a:rPr>
              <a:t>We continued as such : </a:t>
            </a:r>
            <a:endParaRPr sz="1400" u="sng">
              <a:solidFill>
                <a:srgbClr val="3A3F50"/>
              </a:solidFill>
            </a:endParaRPr>
          </a:p>
          <a:p>
            <a:pPr indent="0" lvl="0" marL="0" rtl="0" algn="l">
              <a:spcBef>
                <a:spcPts val="0"/>
              </a:spcBef>
              <a:spcAft>
                <a:spcPts val="0"/>
              </a:spcAft>
              <a:buSzPts val="1400"/>
              <a:buNone/>
            </a:pPr>
            <a:r>
              <a:rPr b="1" lang="tr-TR" sz="1400">
                <a:solidFill>
                  <a:srgbClr val="3A3F50"/>
                </a:solidFill>
              </a:rPr>
              <a:t>ClaruswayScrumWebProject</a:t>
            </a:r>
            <a:endParaRPr b="1" sz="1400">
              <a:solidFill>
                <a:srgbClr val="3A3F50"/>
              </a:solidFill>
            </a:endParaRPr>
          </a:p>
          <a:p>
            <a:pPr indent="0" lvl="0" marL="0" rtl="0" algn="l">
              <a:spcBef>
                <a:spcPts val="0"/>
              </a:spcBef>
              <a:spcAft>
                <a:spcPts val="0"/>
              </a:spcAft>
              <a:buSzPts val="1400"/>
              <a:buNone/>
            </a:pPr>
            <a:r>
              <a:rPr b="1" lang="tr-TR" sz="1400">
                <a:solidFill>
                  <a:srgbClr val="3A3F50"/>
                </a:solidFill>
              </a:rPr>
              <a:t>CLR</a:t>
            </a:r>
            <a:endParaRPr b="1"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9506a6196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119506a619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After that it asks whether we want to make an </a:t>
            </a:r>
            <a:r>
              <a:rPr lang="tr-TR" sz="1400">
                <a:solidFill>
                  <a:srgbClr val="3A3F50"/>
                </a:solidFill>
              </a:rPr>
              <a:t>integration</a:t>
            </a:r>
            <a:r>
              <a:rPr lang="tr-TR" sz="1400">
                <a:solidFill>
                  <a:srgbClr val="3A3F50"/>
                </a:solidFill>
              </a:rPr>
              <a:t> with </a:t>
            </a:r>
            <a:r>
              <a:rPr lang="tr-TR" sz="1400">
                <a:solidFill>
                  <a:srgbClr val="3A3F50"/>
                </a:solidFill>
              </a:rPr>
              <a:t>other</a:t>
            </a:r>
            <a:r>
              <a:rPr lang="tr-TR" sz="1400">
                <a:solidFill>
                  <a:srgbClr val="3A3F50"/>
                </a:solidFill>
              </a:rPr>
              <a:t> tools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 can skip this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Any time some tools can be integrated to the project.</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9506a6196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119506a6196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This is for other team members you want to add to the project.</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 can add now or later</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f2d74927e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7f2d74927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We</a:t>
            </a:r>
            <a:r>
              <a:rPr lang="tr-TR" sz="1400"/>
              <a:t>I'll check Jira and different Jira products and hosting options. </a:t>
            </a:r>
            <a:endParaRPr sz="1400"/>
          </a:p>
          <a:p>
            <a:pPr indent="0" lvl="0" marL="0" rtl="0" algn="l">
              <a:lnSpc>
                <a:spcPct val="100000"/>
              </a:lnSpc>
              <a:spcBef>
                <a:spcPts val="0"/>
              </a:spcBef>
              <a:spcAft>
                <a:spcPts val="0"/>
              </a:spcAft>
              <a:buNone/>
            </a:pPr>
            <a:r>
              <a:rPr lang="tr-TR" sz="1400"/>
              <a:t>We will talk about setting </a:t>
            </a:r>
            <a:r>
              <a:rPr b="1" lang="tr-TR" sz="1400">
                <a:solidFill>
                  <a:srgbClr val="FF0000"/>
                </a:solidFill>
              </a:rPr>
              <a:t>Jira Software Cloud</a:t>
            </a:r>
            <a:r>
              <a:rPr lang="tr-TR" sz="1400"/>
              <a: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You'll also get to know navigating in Jira.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Today for you there is no hands on. </a:t>
            </a:r>
            <a:r>
              <a:rPr lang="tr-TR" sz="1400"/>
              <a:t>Just</a:t>
            </a:r>
            <a:r>
              <a:rPr lang="tr-TR" sz="1400"/>
              <a:t> sit back and </a:t>
            </a:r>
            <a:r>
              <a:rPr lang="tr-TR" sz="1400"/>
              <a:t>enjoy the lesson. </a:t>
            </a:r>
            <a:endParaRPr sz="1400"/>
          </a:p>
          <a:p>
            <a:pPr indent="0" lvl="0" marL="0" rtl="0" algn="l">
              <a:lnSpc>
                <a:spcPct val="100000"/>
              </a:lnSpc>
              <a:spcBef>
                <a:spcPts val="0"/>
              </a:spcBef>
              <a:spcAft>
                <a:spcPts val="0"/>
              </a:spcAft>
              <a:buNone/>
            </a:pPr>
            <a:r>
              <a:rPr lang="tr-TR" sz="1400"/>
              <a:t>But, Next week together we will create a  project roadmap, create epics and stories </a:t>
            </a:r>
            <a:endParaRPr sz="1400"/>
          </a:p>
          <a:p>
            <a:pPr indent="0" lvl="0" marL="0" rtl="0" algn="l">
              <a:lnSpc>
                <a:spcPct val="100000"/>
              </a:lnSpc>
              <a:spcBef>
                <a:spcPts val="0"/>
              </a:spcBef>
              <a:spcAft>
                <a:spcPts val="0"/>
              </a:spcAft>
              <a:buNone/>
            </a:pPr>
            <a:r>
              <a:rPr lang="tr-TR" sz="1400"/>
              <a:t>and also we will plan sprints.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Today we’ll cover in theory, next week we’ll make some practice.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9506a6196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119506a6196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solidFill>
                  <a:srgbClr val="3A3F50"/>
                </a:solidFill>
              </a:rPr>
              <a:t>Here it is</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your project board in jira is ready to use</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rPr lang="tr-TR" sz="1400">
                <a:solidFill>
                  <a:srgbClr val="3A3F50"/>
                </a:solidFill>
              </a:rPr>
              <a:t>Now I will make it directly from jira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SzPts val="1400"/>
              <a:buNone/>
            </a:pPr>
            <a:r>
              <a:t/>
            </a:r>
            <a:endParaRPr sz="1400">
              <a:solidFill>
                <a:srgbClr val="3A3F50"/>
              </a:solidFill>
            </a:endParaRPr>
          </a:p>
          <a:p>
            <a:pPr indent="0" lvl="0" marL="0" rtl="0" algn="l">
              <a:spcBef>
                <a:spcPts val="0"/>
              </a:spcBef>
              <a:spcAft>
                <a:spcPts val="0"/>
              </a:spcAft>
              <a:buClr>
                <a:schemeClr val="dk1"/>
              </a:buClr>
              <a:buSzPts val="1400"/>
              <a:buFont typeface="Arial"/>
              <a:buNone/>
            </a:pPr>
            <a:r>
              <a:t/>
            </a:r>
            <a:endParaRPr sz="1400">
              <a:solidFill>
                <a:srgbClr val="3A3F5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771a170a7d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771a170a7d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774e2e349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774e2e34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Display default dashboard:  </a:t>
            </a:r>
            <a:endParaRPr sz="1400"/>
          </a:p>
          <a:p>
            <a:pPr indent="0" lvl="0" marL="0" rtl="0" algn="l">
              <a:lnSpc>
                <a:spcPct val="100000"/>
              </a:lnSpc>
              <a:spcBef>
                <a:spcPts val="0"/>
              </a:spcBef>
              <a:spcAft>
                <a:spcPts val="0"/>
              </a:spcAft>
              <a:buSzPts val="1400"/>
              <a:buNone/>
            </a:pPr>
            <a:r>
              <a:rPr lang="tr-TR" sz="1400" u="sng">
                <a:solidFill>
                  <a:schemeClr val="hlink"/>
                </a:solidFill>
                <a:hlinkClick r:id="rId2"/>
              </a:rPr>
              <a:t>https://claruswayjira.atlassian.net/jira/dashboards/10000</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Depending on your permissions and how your Jira is set up, your Jira might look slightly different.. </a:t>
            </a:r>
            <a:endParaRPr sz="1400"/>
          </a:p>
          <a:p>
            <a:pPr indent="0" lvl="0" marL="0" rtl="0" algn="l">
              <a:lnSpc>
                <a:spcPct val="100000"/>
              </a:lnSpc>
              <a:spcBef>
                <a:spcPts val="0"/>
              </a:spcBef>
              <a:spcAft>
                <a:spcPts val="0"/>
              </a:spcAft>
              <a:buSzPts val="1400"/>
              <a:buNone/>
            </a:pPr>
            <a:r>
              <a:rPr lang="tr-TR" sz="1400"/>
              <a:t>However, the basics of navigation are the same.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 first time you log into Jira, you'll see a dashboard like the one pictured. </a:t>
            </a:r>
            <a:endParaRPr sz="1400"/>
          </a:p>
          <a:p>
            <a:pPr indent="0" lvl="0" marL="0" rtl="0" algn="l">
              <a:lnSpc>
                <a:spcPct val="100000"/>
              </a:lnSpc>
              <a:spcBef>
                <a:spcPts val="0"/>
              </a:spcBef>
              <a:spcAft>
                <a:spcPts val="0"/>
              </a:spcAft>
              <a:buSzPts val="1400"/>
              <a:buNone/>
            </a:pPr>
            <a:r>
              <a:rPr lang="tr-TR" sz="1400"/>
              <a:t>And there is also dashboard button on upper menu.</a:t>
            </a:r>
            <a:endParaRPr sz="1400"/>
          </a:p>
          <a:p>
            <a:pPr indent="0" lvl="0" marL="0" rtl="0" algn="l">
              <a:lnSpc>
                <a:spcPct val="100000"/>
              </a:lnSpc>
              <a:spcBef>
                <a:spcPts val="0"/>
              </a:spcBef>
              <a:spcAft>
                <a:spcPts val="0"/>
              </a:spcAft>
              <a:buSzPts val="1400"/>
              <a:buNone/>
            </a:pPr>
            <a:r>
              <a:rPr lang="tr-TR" sz="1400"/>
              <a:t>when you click it your dashboard page opens.</a:t>
            </a:r>
            <a:endParaRPr sz="1400"/>
          </a:p>
          <a:p>
            <a:pPr indent="0" lvl="0" marL="0" rtl="0" algn="l">
              <a:lnSpc>
                <a:spcPct val="100000"/>
              </a:lnSpc>
              <a:spcBef>
                <a:spcPts val="0"/>
              </a:spcBef>
              <a:spcAft>
                <a:spcPts val="0"/>
              </a:spcAft>
              <a:buSzPts val="1400"/>
              <a:buNone/>
            </a:pPr>
            <a:r>
              <a:rPr lang="tr-TR" sz="1400"/>
              <a:t>This is an example of a default system dashboard.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This view helps you see useful data like issues assigned to you and activities that recently occurred. </a:t>
            </a:r>
            <a:endParaRPr sz="1400"/>
          </a:p>
          <a:p>
            <a:pPr indent="0" lvl="0" marL="0" rtl="0" algn="l">
              <a:lnSpc>
                <a:spcPct val="100000"/>
              </a:lnSpc>
              <a:spcBef>
                <a:spcPts val="0"/>
              </a:spcBef>
              <a:spcAft>
                <a:spcPts val="0"/>
              </a:spcAft>
              <a:buSzPts val="1400"/>
              <a:buNone/>
            </a:pPr>
            <a:r>
              <a:rPr lang="tr-TR" sz="1400"/>
              <a:t>The example shows that there are many issues assigned to me. I'd better get to work.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Your system dashboard probably looks slightly different.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Jira remembers the dashboard you accessed last, </a:t>
            </a:r>
            <a:endParaRPr sz="1400"/>
          </a:p>
          <a:p>
            <a:pPr indent="0" lvl="0" marL="0" rtl="0" algn="l">
              <a:lnSpc>
                <a:spcPct val="100000"/>
              </a:lnSpc>
              <a:spcBef>
                <a:spcPts val="0"/>
              </a:spcBef>
              <a:spcAft>
                <a:spcPts val="0"/>
              </a:spcAft>
              <a:buSzPts val="1400"/>
              <a:buNone/>
            </a:pPr>
            <a:r>
              <a:rPr lang="tr-TR" sz="1400"/>
              <a:t>so you might see a totally different dashboard instead.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You can also create your own custom dashboards.</a:t>
            </a:r>
            <a:endParaRPr sz="1400"/>
          </a:p>
          <a:p>
            <a:pPr indent="0" lvl="0" marL="0" rtl="0" algn="l">
              <a:lnSpc>
                <a:spcPct val="100000"/>
              </a:lnSpc>
              <a:spcBef>
                <a:spcPts val="0"/>
              </a:spcBef>
              <a:spcAft>
                <a:spcPts val="0"/>
              </a:spcAft>
              <a:buSzPts val="1400"/>
              <a:buNone/>
            </a:pPr>
            <a:r>
              <a:rPr lang="tr-TR" sz="1400"/>
              <a:t>You can </a:t>
            </a:r>
            <a:r>
              <a:rPr lang="tr-TR" sz="1400"/>
              <a:t>change</a:t>
            </a:r>
            <a:r>
              <a:rPr lang="tr-TR" sz="1400"/>
              <a:t> and customize it according to your needs</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774e2e349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774e2e349d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Open this settings and profile section, investigate one by one. </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77f2fd976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77f2fd97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Now lets talk about how we will </a:t>
            </a:r>
            <a:r>
              <a:rPr lang="tr-TR" sz="1400"/>
              <a:t>implement</a:t>
            </a:r>
            <a:r>
              <a:rPr lang="tr-TR" sz="1400"/>
              <a:t> scrum in Jira.</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solidFill>
                  <a:schemeClr val="dk1"/>
                </a:solidFill>
              </a:rPr>
              <a:t>how we </a:t>
            </a:r>
            <a:r>
              <a:rPr lang="tr-TR" sz="1400"/>
              <a:t>use epics,</a:t>
            </a:r>
            <a:endParaRPr sz="1400"/>
          </a:p>
          <a:p>
            <a:pPr indent="0" lvl="0" marL="0" rtl="0" algn="l">
              <a:lnSpc>
                <a:spcPct val="100000"/>
              </a:lnSpc>
              <a:spcBef>
                <a:spcPts val="0"/>
              </a:spcBef>
              <a:spcAft>
                <a:spcPts val="0"/>
              </a:spcAft>
              <a:buSzPts val="1400"/>
              <a:buNone/>
            </a:pPr>
            <a:r>
              <a:rPr lang="tr-TR" sz="1400"/>
              <a:t>user stories and tasks.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How we plan our sprints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3c516707a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13c516707a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88cdf814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88cdf814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88cdf814d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188cdf814d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88cdf814df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188cdf814df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77f2fd976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77f2fd976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Let's</a:t>
            </a:r>
            <a:r>
              <a:rPr lang="tr-TR" sz="1400">
                <a:solidFill>
                  <a:srgbClr val="091E42"/>
                </a:solidFill>
                <a:highlight>
                  <a:srgbClr val="FFFFFF"/>
                </a:highlight>
                <a:latin typeface="Roboto"/>
                <a:ea typeface="Roboto"/>
                <a:cs typeface="Roboto"/>
                <a:sym typeface="Roboto"/>
              </a:rPr>
              <a:t> assume that our virtual company has gained a large scale project.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To do this, you will need to structure your work from the largest goals to minute details.</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You will want to report your progress and stick to a plan.</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b="1" lang="tr-TR" sz="1400">
                <a:highlight>
                  <a:schemeClr val="lt1"/>
                </a:highlight>
                <a:latin typeface="Roboto"/>
                <a:ea typeface="Roboto"/>
                <a:cs typeface="Roboto"/>
                <a:sym typeface="Roboto"/>
              </a:rPr>
              <a:t>I</a:t>
            </a:r>
            <a:r>
              <a:rPr b="1" lang="tr-TR" sz="1400">
                <a:highlight>
                  <a:schemeClr val="lt1"/>
                </a:highlight>
                <a:latin typeface="Roboto"/>
                <a:ea typeface="Roboto"/>
                <a:cs typeface="Roboto"/>
                <a:sym typeface="Roboto"/>
              </a:rPr>
              <a:t>nitiatives, </a:t>
            </a:r>
            <a:r>
              <a:rPr b="1" lang="tr-TR" sz="1400">
                <a:highlight>
                  <a:srgbClr val="FFFFFF"/>
                </a:highlight>
                <a:latin typeface="Roboto"/>
                <a:ea typeface="Roboto"/>
                <a:cs typeface="Roboto"/>
                <a:sym typeface="Roboto"/>
              </a:rPr>
              <a:t>Epics, stories and tasks</a:t>
            </a:r>
            <a:r>
              <a:rPr b="1" lang="tr-TR" sz="1400">
                <a:solidFill>
                  <a:srgbClr val="091E42"/>
                </a:solidFill>
                <a:highlight>
                  <a:srgbClr val="FFFFFF"/>
                </a:highlight>
                <a:latin typeface="Roboto"/>
                <a:ea typeface="Roboto"/>
                <a:cs typeface="Roboto"/>
                <a:sym typeface="Roboto"/>
              </a:rPr>
              <a:t> </a:t>
            </a:r>
            <a:r>
              <a:rPr lang="tr-TR" sz="1400">
                <a:solidFill>
                  <a:srgbClr val="091E42"/>
                </a:solidFill>
                <a:highlight>
                  <a:srgbClr val="FFFFFF"/>
                </a:highlight>
                <a:latin typeface="Roboto"/>
                <a:ea typeface="Roboto"/>
                <a:cs typeface="Roboto"/>
                <a:sym typeface="Roboto"/>
              </a:rPr>
              <a:t> will be the </a:t>
            </a:r>
            <a:r>
              <a:rPr lang="tr-TR" sz="1400">
                <a:solidFill>
                  <a:srgbClr val="091E42"/>
                </a:solidFill>
                <a:highlight>
                  <a:srgbClr val="FFFFFF"/>
                </a:highlight>
                <a:latin typeface="Roboto"/>
                <a:ea typeface="Roboto"/>
                <a:cs typeface="Roboto"/>
                <a:sym typeface="Roboto"/>
              </a:rPr>
              <a:t>tools</a:t>
            </a:r>
            <a:r>
              <a:rPr lang="tr-TR" sz="1400">
                <a:solidFill>
                  <a:srgbClr val="091E42"/>
                </a:solidFill>
                <a:highlight>
                  <a:srgbClr val="FFFFFF"/>
                </a:highlight>
                <a:latin typeface="Roboto"/>
                <a:ea typeface="Roboto"/>
                <a:cs typeface="Roboto"/>
                <a:sym typeface="Roboto"/>
              </a:rPr>
              <a:t> needed to detail your business.</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From scrum we know that there are epics, stories and tasks.</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Jira adds some more issues on top and on bottom.</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chemeClr val="lt1"/>
                </a:highlight>
                <a:latin typeface="Roboto"/>
                <a:ea typeface="Roboto"/>
                <a:cs typeface="Roboto"/>
                <a:sym typeface="Roboto"/>
              </a:rPr>
              <a:t>Initiatives are collections of epics that drive toward a common goal.</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rPr lang="tr-TR" sz="1400">
                <a:solidFill>
                  <a:srgbClr val="091E42"/>
                </a:solidFill>
                <a:highlight>
                  <a:schemeClr val="lt1"/>
                </a:highlight>
                <a:latin typeface="Roboto"/>
                <a:ea typeface="Roboto"/>
                <a:cs typeface="Roboto"/>
                <a:sym typeface="Roboto"/>
              </a:rPr>
              <a:t>Maybe in a small project one epic may be enough.</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rPr lang="tr-TR" sz="1400">
                <a:solidFill>
                  <a:srgbClr val="091E42"/>
                </a:solidFill>
                <a:highlight>
                  <a:schemeClr val="lt1"/>
                </a:highlight>
                <a:latin typeface="Roboto"/>
                <a:ea typeface="Roboto"/>
                <a:cs typeface="Roboto"/>
                <a:sym typeface="Roboto"/>
              </a:rPr>
              <a:t>You don't need to use initiatives.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rPr lang="tr-TR" sz="1400">
                <a:solidFill>
                  <a:srgbClr val="172B4D"/>
                </a:solidFill>
                <a:highlight>
                  <a:srgbClr val="FFFFFF"/>
                </a:highlight>
                <a:latin typeface="Roboto"/>
                <a:ea typeface="Roboto"/>
                <a:cs typeface="Roboto"/>
                <a:sym typeface="Roboto"/>
              </a:rPr>
              <a:t>The</a:t>
            </a:r>
            <a:r>
              <a:rPr b="1" lang="tr-TR" sz="1400">
                <a:solidFill>
                  <a:srgbClr val="172B4D"/>
                </a:solidFill>
                <a:highlight>
                  <a:srgbClr val="FFFFFF"/>
                </a:highlight>
                <a:latin typeface="Roboto"/>
                <a:ea typeface="Roboto"/>
                <a:cs typeface="Roboto"/>
                <a:sym typeface="Roboto"/>
              </a:rPr>
              <a:t> initiative hierarchy level</a:t>
            </a:r>
            <a:r>
              <a:rPr lang="tr-TR" sz="1400">
                <a:solidFill>
                  <a:srgbClr val="172B4D"/>
                </a:solidFill>
                <a:highlight>
                  <a:srgbClr val="FFFFFF"/>
                </a:highlight>
                <a:latin typeface="Roboto"/>
                <a:ea typeface="Roboto"/>
                <a:cs typeface="Roboto"/>
                <a:sym typeface="Roboto"/>
              </a:rPr>
              <a:t>, on the other hand, is not included in the default hierarchy </a:t>
            </a:r>
            <a:endParaRPr sz="14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tr-TR" sz="1400">
                <a:solidFill>
                  <a:srgbClr val="172B4D"/>
                </a:solidFill>
                <a:highlight>
                  <a:srgbClr val="FFFFFF"/>
                </a:highlight>
                <a:latin typeface="Roboto"/>
                <a:ea typeface="Roboto"/>
                <a:cs typeface="Roboto"/>
                <a:sym typeface="Roboto"/>
              </a:rPr>
              <a:t>You can add </a:t>
            </a:r>
            <a:r>
              <a:rPr b="1" lang="tr-TR" sz="1400">
                <a:solidFill>
                  <a:srgbClr val="172B4D"/>
                </a:solidFill>
                <a:highlight>
                  <a:srgbClr val="FFFFFF"/>
                </a:highlight>
                <a:latin typeface="Roboto"/>
                <a:ea typeface="Roboto"/>
                <a:cs typeface="Roboto"/>
                <a:sym typeface="Roboto"/>
              </a:rPr>
              <a:t>it as an issue type according to the needs of your projects.</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rPr lang="tr-TR" sz="1400">
                <a:solidFill>
                  <a:srgbClr val="091E42"/>
                </a:solidFill>
                <a:highlight>
                  <a:schemeClr val="lt1"/>
                </a:highlight>
                <a:latin typeface="Roboto"/>
                <a:ea typeface="Roboto"/>
                <a:cs typeface="Roboto"/>
                <a:sym typeface="Roboto"/>
              </a:rPr>
              <a:t>But in big projects there may be more epics.</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tr-TR" sz="1400">
                <a:solidFill>
                  <a:srgbClr val="091E42"/>
                </a:solidFill>
                <a:highlight>
                  <a:schemeClr val="lt1"/>
                </a:highlight>
                <a:latin typeface="Roboto"/>
                <a:ea typeface="Roboto"/>
                <a:cs typeface="Roboto"/>
                <a:sym typeface="Roboto"/>
              </a:rPr>
              <a:t>Epics:</a:t>
            </a:r>
            <a:r>
              <a:rPr lang="tr-TR" sz="1400">
                <a:solidFill>
                  <a:srgbClr val="091E42"/>
                </a:solidFill>
                <a:highlight>
                  <a:schemeClr val="lt1"/>
                </a:highlight>
                <a:latin typeface="Roboto"/>
                <a:ea typeface="Roboto"/>
                <a:cs typeface="Roboto"/>
                <a:sym typeface="Roboto"/>
              </a:rPr>
              <a:t> are large bodies of work that can be broken down into a number of smaller tasks (called stories).</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rgbClr val="091E42"/>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rPr b="1" lang="tr-TR" sz="1400">
                <a:solidFill>
                  <a:srgbClr val="091E42"/>
                </a:solidFill>
                <a:highlight>
                  <a:srgbClr val="FFFFFF"/>
                </a:highlight>
                <a:latin typeface="Roboto"/>
                <a:ea typeface="Roboto"/>
                <a:cs typeface="Roboto"/>
                <a:sym typeface="Roboto"/>
              </a:rPr>
              <a:t>Stories</a:t>
            </a:r>
            <a:r>
              <a:rPr lang="tr-TR" sz="1400">
                <a:solidFill>
                  <a:srgbClr val="091E42"/>
                </a:solidFill>
                <a:highlight>
                  <a:srgbClr val="FFFFFF"/>
                </a:highlight>
                <a:latin typeface="Roboto"/>
                <a:ea typeface="Roboto"/>
                <a:cs typeface="Roboto"/>
                <a:sym typeface="Roboto"/>
              </a:rPr>
              <a:t>:  also called “user stories,” . What was user story?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tr-TR" sz="1400">
                <a:solidFill>
                  <a:srgbClr val="091E42"/>
                </a:solidFill>
                <a:highlight>
                  <a:srgbClr val="FFFFFF"/>
                </a:highlight>
                <a:latin typeface="Roboto"/>
                <a:ea typeface="Roboto"/>
                <a:cs typeface="Roboto"/>
                <a:sym typeface="Roboto"/>
              </a:rPr>
              <a:t>They are short requirements or requests written from the perspective of a customer.</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091E4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tr-TR" sz="1400">
                <a:solidFill>
                  <a:srgbClr val="091E42"/>
                </a:solidFill>
                <a:highlight>
                  <a:schemeClr val="lt1"/>
                </a:highlight>
                <a:latin typeface="Roboto"/>
                <a:ea typeface="Roboto"/>
                <a:cs typeface="Roboto"/>
                <a:sym typeface="Roboto"/>
              </a:rPr>
              <a:t>Tasks and </a:t>
            </a:r>
            <a:r>
              <a:rPr b="1" lang="tr-TR" sz="1400">
                <a:solidFill>
                  <a:srgbClr val="091E42"/>
                </a:solidFill>
                <a:highlight>
                  <a:schemeClr val="lt1"/>
                </a:highlight>
                <a:latin typeface="Roboto"/>
                <a:ea typeface="Roboto"/>
                <a:cs typeface="Roboto"/>
                <a:sym typeface="Roboto"/>
              </a:rPr>
              <a:t>Subtasks</a:t>
            </a:r>
            <a:r>
              <a:rPr lang="tr-TR" sz="1400">
                <a:solidFill>
                  <a:srgbClr val="091E42"/>
                </a:solidFill>
                <a:highlight>
                  <a:schemeClr val="lt1"/>
                </a:highlight>
                <a:latin typeface="Roboto"/>
                <a:ea typeface="Roboto"/>
                <a:cs typeface="Roboto"/>
                <a:sym typeface="Roboto"/>
              </a:rPr>
              <a:t> - Work components that make up the stories.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3c516707a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3c516707a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t>Manage issue types here opens up a designer to add new issue types such as “Initiatives”.</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89b83309a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89b83309a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Multiple Choice Slide. Your current options are: A: Theme, B: Initiative, C: Story, D: Task,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t/>
            </a:r>
            <a:endParaRPr sz="17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rPr lang="tr-TR" sz="1700">
                <a:solidFill>
                  <a:srgbClr val="4A86E8"/>
                </a:solidFill>
                <a:latin typeface="Proxima Nova Semibold"/>
                <a:ea typeface="Proxima Nova Semibold"/>
                <a:cs typeface="Proxima Nova Semibold"/>
                <a:sym typeface="Proxima Nova Semibold"/>
              </a:rPr>
              <a:t>Which one is named as collection of epics that drive toward a common goal?</a:t>
            </a:r>
            <a:endParaRPr sz="17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77f2fd976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77f2fd976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rgbClr val="091E42"/>
              </a:buClr>
              <a:buSzPts val="1400"/>
              <a:buFont typeface="Roboto"/>
              <a:buChar char="●"/>
            </a:pPr>
            <a:r>
              <a:rPr lang="tr-TR" sz="1400">
                <a:solidFill>
                  <a:srgbClr val="091E42"/>
                </a:solidFill>
                <a:highlight>
                  <a:schemeClr val="lt1"/>
                </a:highlight>
                <a:latin typeface="Roboto"/>
                <a:ea typeface="Roboto"/>
                <a:cs typeface="Roboto"/>
                <a:sym typeface="Roboto"/>
              </a:rPr>
              <a:t>Initiatives are collections of epics</a:t>
            </a:r>
            <a:endParaRPr sz="1400">
              <a:solidFill>
                <a:srgbClr val="091E42"/>
              </a:solidFill>
              <a:highlight>
                <a:schemeClr val="lt1"/>
              </a:highlight>
              <a:latin typeface="Roboto"/>
              <a:ea typeface="Roboto"/>
              <a:cs typeface="Roboto"/>
              <a:sym typeface="Roboto"/>
            </a:endParaRPr>
          </a:p>
          <a:p>
            <a:pPr indent="-317500" lvl="0" marL="457200" rtl="0" algn="l">
              <a:lnSpc>
                <a:spcPct val="140000"/>
              </a:lnSpc>
              <a:spcBef>
                <a:spcPts val="0"/>
              </a:spcBef>
              <a:spcAft>
                <a:spcPts val="0"/>
              </a:spcAft>
              <a:buClr>
                <a:srgbClr val="091E42"/>
              </a:buClr>
              <a:buSzPts val="1400"/>
              <a:buFont typeface="Roboto"/>
              <a:buChar char="●"/>
            </a:pPr>
            <a:r>
              <a:rPr lang="tr-TR" sz="1400">
                <a:solidFill>
                  <a:srgbClr val="091E42"/>
                </a:solidFill>
                <a:highlight>
                  <a:schemeClr val="lt1"/>
                </a:highlight>
                <a:latin typeface="Roboto"/>
                <a:ea typeface="Roboto"/>
                <a:cs typeface="Roboto"/>
                <a:sym typeface="Roboto"/>
              </a:rPr>
              <a:t>Epics can be finished in one or 3 months time </a:t>
            </a:r>
            <a:endParaRPr sz="1400">
              <a:solidFill>
                <a:srgbClr val="091E42"/>
              </a:solidFill>
              <a:highlight>
                <a:schemeClr val="lt1"/>
              </a:highlight>
              <a:latin typeface="Roboto"/>
              <a:ea typeface="Roboto"/>
              <a:cs typeface="Roboto"/>
              <a:sym typeface="Roboto"/>
            </a:endParaRPr>
          </a:p>
          <a:p>
            <a:pPr indent="0" lvl="0" marL="0" rtl="0" algn="l">
              <a:spcBef>
                <a:spcPts val="900"/>
              </a:spcBef>
              <a:spcAft>
                <a:spcPts val="0"/>
              </a:spcAft>
              <a:buSzPts val="1400"/>
              <a:buNone/>
            </a:pPr>
            <a:r>
              <a:rPr lang="tr-TR" sz="1400">
                <a:solidFill>
                  <a:srgbClr val="091E42"/>
                </a:solidFill>
                <a:highlight>
                  <a:schemeClr val="lt1"/>
                </a:highlight>
                <a:latin typeface="Roboto"/>
                <a:ea typeface="Roboto"/>
                <a:cs typeface="Roboto"/>
                <a:sym typeface="Roboto"/>
              </a:rPr>
              <a:t>On an agile team, stories are</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SzPts val="1400"/>
              <a:buNone/>
            </a:pPr>
            <a:r>
              <a:rPr lang="tr-TR" sz="1400">
                <a:solidFill>
                  <a:srgbClr val="091E42"/>
                </a:solidFill>
                <a:highlight>
                  <a:schemeClr val="lt1"/>
                </a:highlight>
                <a:latin typeface="Roboto"/>
                <a:ea typeface="Roboto"/>
                <a:cs typeface="Roboto"/>
                <a:sym typeface="Roboto"/>
              </a:rPr>
              <a:t>something the team can commit to finish within a one or two-week sprint.</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SzPts val="1400"/>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SzPts val="1400"/>
              <a:buNone/>
            </a:pPr>
            <a:r>
              <a:rPr lang="tr-TR" sz="1400">
                <a:solidFill>
                  <a:srgbClr val="091E42"/>
                </a:solidFill>
                <a:highlight>
                  <a:schemeClr val="lt1"/>
                </a:highlight>
                <a:latin typeface="Roboto"/>
                <a:ea typeface="Roboto"/>
                <a:cs typeface="Roboto"/>
                <a:sym typeface="Roboto"/>
              </a:rPr>
              <a:t>Developers would work on dozens of stories a month.</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SzPts val="1400"/>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rPr lang="tr-TR" sz="1400">
                <a:solidFill>
                  <a:srgbClr val="091E42"/>
                </a:solidFill>
                <a:highlight>
                  <a:schemeClr val="lt1"/>
                </a:highlight>
                <a:latin typeface="Roboto"/>
                <a:ea typeface="Roboto"/>
                <a:cs typeface="Roboto"/>
                <a:sym typeface="Roboto"/>
              </a:rPr>
              <a:t>Epics, in contrast, are few in number and take longer to complete.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t/>
            </a:r>
            <a:endParaRPr sz="1400">
              <a:solidFill>
                <a:srgbClr val="091E4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89b83309a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89b83309a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Epics, B: Stories, C: Tasks, D: Subtasks,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tr-TR" sz="1400">
                <a:solidFill>
                  <a:srgbClr val="4A86E8"/>
                </a:solidFill>
                <a:latin typeface="Proxima Nova Semibold"/>
                <a:ea typeface="Proxima Nova Semibold"/>
                <a:cs typeface="Proxima Nova Semibold"/>
                <a:sym typeface="Proxima Nova Semibold"/>
              </a:rPr>
              <a:t>Epics</a:t>
            </a:r>
            <a:endParaRPr sz="14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77f2fd9764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77f2fd976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Summing 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8557989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8557989f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rPr>
              <a:t>There are 3 main user types in Jira. </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Clr>
                <a:schemeClr val="dk1"/>
              </a:buClr>
              <a:buSzPts val="1400"/>
              <a:buFont typeface="Arial"/>
              <a:buNone/>
            </a:pPr>
            <a:r>
              <a:rPr b="1" lang="tr-TR" sz="1400">
                <a:solidFill>
                  <a:schemeClr val="dk1"/>
                </a:solidFill>
              </a:rPr>
              <a:t>Jira Administrator</a:t>
            </a:r>
            <a:r>
              <a:rPr lang="tr-TR" sz="1400">
                <a:solidFill>
                  <a:schemeClr val="dk1"/>
                </a:solidFill>
              </a:rPr>
              <a:t> has the most capability inside of Jira. </a:t>
            </a:r>
            <a:endParaRPr sz="1400">
              <a:solidFill>
                <a:schemeClr val="dk1"/>
              </a:solidFill>
            </a:endParaRPr>
          </a:p>
          <a:p>
            <a:pPr indent="0" lvl="0" marL="0" rtl="0" algn="l">
              <a:spcBef>
                <a:spcPts val="0"/>
              </a:spcBef>
              <a:spcAft>
                <a:spcPts val="0"/>
              </a:spcAft>
              <a:buClr>
                <a:schemeClr val="dk1"/>
              </a:buClr>
              <a:buSzPts val="1400"/>
              <a:buFont typeface="Arial"/>
              <a:buNone/>
            </a:pPr>
            <a:r>
              <a:rPr lang="tr-TR" sz="1400">
                <a:solidFill>
                  <a:schemeClr val="dk1"/>
                </a:solidFill>
              </a:rPr>
              <a:t>Jira Admin controls all access to Jira applications and what users can do in Jira.</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Clr>
                <a:schemeClr val="dk1"/>
              </a:buClr>
              <a:buSzPts val="1400"/>
              <a:buFont typeface="Arial"/>
              <a:buNone/>
            </a:pPr>
            <a:r>
              <a:rPr b="1" lang="tr-TR" sz="1400">
                <a:solidFill>
                  <a:schemeClr val="dk1"/>
                </a:solidFill>
              </a:rPr>
              <a:t>Project Administrator.</a:t>
            </a:r>
            <a:endParaRPr b="1" sz="1400">
              <a:solidFill>
                <a:schemeClr val="dk1"/>
              </a:solidFill>
            </a:endParaRPr>
          </a:p>
          <a:p>
            <a:pPr indent="0" lvl="0" marL="0" rtl="0" algn="l">
              <a:spcBef>
                <a:spcPts val="0"/>
              </a:spcBef>
              <a:spcAft>
                <a:spcPts val="0"/>
              </a:spcAft>
              <a:buClr>
                <a:schemeClr val="dk1"/>
              </a:buClr>
              <a:buSzPts val="1400"/>
              <a:buFont typeface="Arial"/>
              <a:buNone/>
            </a:pPr>
            <a:r>
              <a:rPr lang="tr-TR" sz="1400">
                <a:solidFill>
                  <a:schemeClr val="dk1"/>
                </a:solidFill>
              </a:rPr>
              <a:t>In general a Jira Project Administrator only has permission to configure specific projects.</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Clr>
                <a:schemeClr val="dk1"/>
              </a:buClr>
              <a:buSzPts val="1400"/>
              <a:buFont typeface="Arial"/>
              <a:buNone/>
            </a:pPr>
            <a:r>
              <a:rPr b="1" lang="tr-TR" sz="1400">
                <a:solidFill>
                  <a:schemeClr val="dk1"/>
                </a:solidFill>
              </a:rPr>
              <a:t>Team members</a:t>
            </a:r>
            <a:r>
              <a:rPr lang="tr-TR" sz="1400">
                <a:solidFill>
                  <a:schemeClr val="dk1"/>
                </a:solidFill>
              </a:rPr>
              <a:t> who are working inside of Jira.</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557989f7c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g8557989f7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400"/>
              <a:t>J</a:t>
            </a:r>
            <a:r>
              <a:rPr b="1" lang="tr-TR" sz="1400"/>
              <a:t>ira Administrator</a:t>
            </a:r>
            <a:r>
              <a:rPr lang="tr-TR" sz="1400"/>
              <a:t> has the most capability inside of Jira.</a:t>
            </a:r>
            <a:endParaRPr sz="1400"/>
          </a:p>
          <a:p>
            <a:pPr indent="0" lvl="0" marL="0" rtl="0" algn="l">
              <a:lnSpc>
                <a:spcPct val="100000"/>
              </a:lnSpc>
              <a:spcBef>
                <a:spcPts val="0"/>
              </a:spcBef>
              <a:spcAft>
                <a:spcPts val="0"/>
              </a:spcAft>
              <a:buSzPts val="1400"/>
              <a:buNone/>
            </a:pPr>
            <a:r>
              <a:rPr b="1" lang="tr-TR" sz="1400"/>
              <a:t>Jira Project Administrator</a:t>
            </a:r>
            <a:r>
              <a:rPr lang="tr-TR" sz="1400"/>
              <a:t> only has permission to configure specific projects.</a:t>
            </a:r>
            <a:endParaRPr sz="1400"/>
          </a:p>
          <a:p>
            <a:pPr indent="0" lvl="0" marL="0" rtl="0" algn="l">
              <a:lnSpc>
                <a:spcPct val="100000"/>
              </a:lnSpc>
              <a:spcBef>
                <a:spcPts val="0"/>
              </a:spcBef>
              <a:spcAft>
                <a:spcPts val="0"/>
              </a:spcAft>
              <a:buSzPts val="1400"/>
              <a:buNone/>
            </a:pPr>
            <a:r>
              <a:rPr b="1" lang="tr-TR" sz="1400"/>
              <a:t>Team members</a:t>
            </a:r>
            <a:r>
              <a:rPr lang="tr-TR" sz="1400"/>
              <a:t> who are working inside of Jira.</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9b83309a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9b83309a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 This is a Pear Deck Multiple Choice Slide. Your current options are: A: Your Manager, B: You, C: Jira Administrator, </a:t>
            </a:r>
            <a:endParaRPr sz="1400"/>
          </a:p>
          <a:p>
            <a:pPr indent="0" lvl="0" marL="0" rtl="0" algn="l">
              <a:spcBef>
                <a:spcPts val="0"/>
              </a:spcBef>
              <a:spcAft>
                <a:spcPts val="0"/>
              </a:spcAft>
              <a:buNone/>
            </a:pPr>
            <a:r>
              <a:rPr lang="tr-TR" sz="1400"/>
              <a:t>🍐  To edit the type of question or choices, go back to the "Ask Students a Question" in the Pear Deck sidebar.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tr-TR" sz="1400">
                <a:solidFill>
                  <a:srgbClr val="4A86E8"/>
                </a:solidFill>
                <a:latin typeface="Proxima Nova Semibold"/>
                <a:ea typeface="Proxima Nova Semibold"/>
                <a:cs typeface="Proxima Nova Semibold"/>
                <a:sym typeface="Proxima Nova Semibold"/>
              </a:rPr>
              <a:t>Jira Administrator</a:t>
            </a:r>
            <a:endParaRPr sz="1400">
              <a:solidFill>
                <a:srgbClr val="4A86E8"/>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t/>
            </a:r>
            <a:endParaRPr sz="14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77413367a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g77413367a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77413367a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77413367a1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Jira has 1000's of integrated applications in Atlassian Marketplace. </a:t>
            </a:r>
            <a:endParaRPr sz="1400"/>
          </a:p>
          <a:p>
            <a:pPr indent="0" lvl="0" marL="0" rtl="0" algn="l">
              <a:lnSpc>
                <a:spcPct val="100000"/>
              </a:lnSpc>
              <a:spcBef>
                <a:spcPts val="0"/>
              </a:spcBef>
              <a:spcAft>
                <a:spcPts val="0"/>
              </a:spcAft>
              <a:buNone/>
            </a:pPr>
            <a:r>
              <a:rPr lang="tr-TR" sz="1400"/>
              <a:t>Most of these integrations are free and easy to install. </a:t>
            </a:r>
            <a:endParaRPr sz="1400"/>
          </a:p>
          <a:p>
            <a:pPr indent="0" lvl="0" marL="0" rtl="0" algn="l">
              <a:lnSpc>
                <a:spcPct val="100000"/>
              </a:lnSpc>
              <a:spcBef>
                <a:spcPts val="0"/>
              </a:spcBef>
              <a:spcAft>
                <a:spcPts val="0"/>
              </a:spcAft>
              <a:buNone/>
            </a:pPr>
            <a:r>
              <a:rPr lang="tr-TR" sz="1400"/>
              <a:t>Slack, GitHub, Zendesk Jenkins Github Opsgenie Miro Trello Microsoft Teams Google Sheets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Design teams</a:t>
            </a:r>
            <a:endParaRPr sz="1400"/>
          </a:p>
          <a:p>
            <a:pPr indent="0" lvl="0" marL="0" rtl="0" algn="l">
              <a:lnSpc>
                <a:spcPct val="100000"/>
              </a:lnSpc>
              <a:spcBef>
                <a:spcPts val="0"/>
              </a:spcBef>
              <a:spcAft>
                <a:spcPts val="0"/>
              </a:spcAft>
              <a:buNone/>
            </a:pPr>
            <a:r>
              <a:rPr lang="tr-TR" sz="1400"/>
              <a:t>IT teams</a:t>
            </a:r>
            <a:endParaRPr sz="1400"/>
          </a:p>
          <a:p>
            <a:pPr indent="0" lvl="0" marL="0" rtl="0" algn="l">
              <a:lnSpc>
                <a:spcPct val="100000"/>
              </a:lnSpc>
              <a:spcBef>
                <a:spcPts val="0"/>
              </a:spcBef>
              <a:spcAft>
                <a:spcPts val="0"/>
              </a:spcAft>
              <a:buNone/>
            </a:pPr>
            <a:r>
              <a:rPr lang="tr-TR" sz="1400"/>
              <a:t>Business teams</a:t>
            </a:r>
            <a:endParaRPr sz="1400"/>
          </a:p>
          <a:p>
            <a:pPr indent="0" lvl="0" marL="0" rtl="0" algn="l">
              <a:lnSpc>
                <a:spcPct val="100000"/>
              </a:lnSpc>
              <a:spcBef>
                <a:spcPts val="0"/>
              </a:spcBef>
              <a:spcAft>
                <a:spcPts val="0"/>
              </a:spcAft>
              <a:buNone/>
            </a:pPr>
            <a:r>
              <a:rPr lang="tr-TR" sz="1400"/>
              <a:t>Software Engineering teams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can </a:t>
            </a:r>
            <a:r>
              <a:rPr lang="tr-TR" sz="1400"/>
              <a:t>integrate</a:t>
            </a:r>
            <a:r>
              <a:rPr lang="tr-TR" sz="1400"/>
              <a:t> those applications as the needs of their projects.</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Jira is a tool developed to assist teams in project management, It is also for issue tracking and </a:t>
            </a:r>
            <a:r>
              <a:rPr lang="tr-TR" sz="1400">
                <a:solidFill>
                  <a:schemeClr val="dk1"/>
                </a:solidFill>
              </a:rPr>
              <a:t>software bug tracking,</a:t>
            </a:r>
            <a:endParaRPr sz="1400">
              <a:solidFill>
                <a:schemeClr val="dk1"/>
              </a:solidFill>
            </a:endParaRPr>
          </a:p>
          <a:p>
            <a:pPr indent="0" lvl="0" marL="0" rtl="0" algn="l">
              <a:lnSpc>
                <a:spcPct val="100000"/>
              </a:lnSpc>
              <a:spcBef>
                <a:spcPts val="0"/>
              </a:spcBef>
              <a:spcAft>
                <a:spcPts val="0"/>
              </a:spcAft>
              <a:buSzPts val="1400"/>
              <a:buNone/>
            </a:pPr>
            <a:r>
              <a:t/>
            </a:r>
            <a:endParaRPr sz="1400">
              <a:solidFill>
                <a:schemeClr val="dk1"/>
              </a:solidFill>
            </a:endParaRPr>
          </a:p>
          <a:p>
            <a:pPr indent="0" lvl="0" marL="0" rtl="0" algn="l">
              <a:lnSpc>
                <a:spcPct val="100000"/>
              </a:lnSpc>
              <a:spcBef>
                <a:spcPts val="0"/>
              </a:spcBef>
              <a:spcAft>
                <a:spcPts val="0"/>
              </a:spcAft>
              <a:buSzPts val="1400"/>
              <a:buNone/>
            </a:pPr>
            <a:r>
              <a:rPr lang="tr-TR" sz="1400"/>
              <a:t>What is issue? Issue is work to be done. It is a ticket in Jira.</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Jira is widely used by large companies in software development and software testing.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 name "Jira" comes from the abbreviation of Gojira, It means </a:t>
            </a:r>
            <a:r>
              <a:rPr lang="tr-TR" sz="1400">
                <a:solidFill>
                  <a:schemeClr val="dk1"/>
                </a:solidFill>
              </a:rPr>
              <a:t>Godzilla. </a:t>
            </a:r>
            <a:r>
              <a:rPr lang="tr-TR" sz="1400"/>
              <a:t>in</a:t>
            </a:r>
            <a:r>
              <a:rPr lang="tr-TR" sz="1400"/>
              <a:t> Japan they call </a:t>
            </a:r>
            <a:r>
              <a:rPr lang="tr-TR" sz="1400">
                <a:solidFill>
                  <a:schemeClr val="dk1"/>
                </a:solidFill>
              </a:rPr>
              <a:t>Gojira.</a:t>
            </a:r>
            <a:r>
              <a:rPr lang="tr-TR" sz="1400"/>
              <a:t> </a:t>
            </a:r>
            <a:r>
              <a:rPr lang="tr-TR" sz="1400"/>
              <a:t>It refers to the rival Bugzilla.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7f2d74927e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7f2d74927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This is a Pear Deck Web Slide. </a:t>
            </a:r>
            <a:endParaRPr sz="1400"/>
          </a:p>
          <a:p>
            <a:pPr indent="0" lvl="0" marL="0" rtl="0" algn="l">
              <a:lnSpc>
                <a:spcPct val="100000"/>
              </a:lnSpc>
              <a:spcBef>
                <a:spcPts val="0"/>
              </a:spcBef>
              <a:spcAft>
                <a:spcPts val="0"/>
              </a:spcAft>
              <a:buSzPts val="1400"/>
              <a:buNone/>
            </a:pPr>
            <a:r>
              <a:rPr lang="tr-TR" sz="1400"/>
              <a:t>🍐  To edit the type of question, go back to the "Ask Students a Question" in the Pear Deck sidebar.</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These are some </a:t>
            </a:r>
            <a:r>
              <a:rPr lang="tr-TR" sz="1400"/>
              <a:t>tweets</a:t>
            </a:r>
            <a:r>
              <a:rPr lang="tr-TR" sz="1400"/>
              <a:t> about Jira some jogs about.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They make fun </a:t>
            </a:r>
            <a:r>
              <a:rPr lang="tr-TR" sz="1400"/>
              <a:t>actually</a:t>
            </a:r>
            <a:endParaRPr sz="1400"/>
          </a:p>
          <a:p>
            <a:pPr indent="0" lvl="0" marL="0" rtl="0" algn="l">
              <a:lnSpc>
                <a:spcPct val="100000"/>
              </a:lnSpc>
              <a:spcBef>
                <a:spcPts val="0"/>
              </a:spcBef>
              <a:spcAft>
                <a:spcPts val="0"/>
              </a:spcAft>
              <a:buSzPts val="1400"/>
              <a:buNone/>
            </a:pPr>
            <a:r>
              <a:rPr lang="tr-TR" sz="1400"/>
              <a:t>A Jira ticket </a:t>
            </a:r>
            <a:r>
              <a:rPr lang="tr-TR" sz="1400"/>
              <a:t>assigned</a:t>
            </a:r>
            <a:r>
              <a:rPr lang="tr-TR" sz="1400"/>
              <a:t> to you  means you have a new work to do.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So there are common jokes about jira ticket in IT world. </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be2fecce4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be2fecce4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sz="1400"/>
              <a:t>Temperature Check</a:t>
            </a:r>
            <a:endParaRPr b="1" sz="1400"/>
          </a:p>
          <a:p>
            <a:pPr indent="0" lvl="0" marL="0" rtl="0" algn="l">
              <a:spcBef>
                <a:spcPts val="0"/>
              </a:spcBef>
              <a:spcAft>
                <a:spcPts val="0"/>
              </a:spcAft>
              <a:buNone/>
            </a:pPr>
            <a:r>
              <a:rPr lang="tr-TR" sz="1400"/>
              <a:t>Get a sense for how well your lesson resonated with your students, or how engaged they were.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tr-TR" sz="1400"/>
              <a:t>🍐 This is a Pear Deck Draggable™ Slide. </a:t>
            </a:r>
            <a:endParaRPr sz="1400"/>
          </a:p>
          <a:p>
            <a:pPr indent="0" lvl="0" marL="0" rtl="0" algn="l">
              <a:spcBef>
                <a:spcPts val="0"/>
              </a:spcBef>
              <a:spcAft>
                <a:spcPts val="0"/>
              </a:spcAft>
              <a:buNone/>
            </a:pPr>
            <a:r>
              <a:rPr lang="tr-TR" sz="1400"/>
              <a:t>🍐 To edit the type of question, go back to the "Ask Students a Question" in the Pear Deck sidebar.</a:t>
            </a:r>
            <a:endParaRPr sz="1400"/>
          </a:p>
          <a:p>
            <a:pPr indent="0" lvl="0" marL="0" rtl="0" algn="l">
              <a:spcBef>
                <a:spcPts val="0"/>
              </a:spcBef>
              <a:spcAft>
                <a:spcPts val="0"/>
              </a:spcAft>
              <a:buNone/>
            </a:pPr>
            <a:r>
              <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be2fecce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be2fecce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9b83309ac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89b83309ac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71a170a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771a170a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t>When Jira was launched in 2002, it was seen as an</a:t>
            </a:r>
            <a:r>
              <a:rPr b="1" lang="tr-TR" sz="1400">
                <a:solidFill>
                  <a:srgbClr val="FF0000"/>
                </a:solidFill>
              </a:rPr>
              <a:t> issue tracking software</a:t>
            </a:r>
            <a:r>
              <a:rPr lang="tr-TR" sz="1400"/>
              <a:t> used by software developers.</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Later, this application was accepted as a</a:t>
            </a:r>
            <a:r>
              <a:rPr b="1" lang="tr-TR" sz="1400">
                <a:solidFill>
                  <a:srgbClr val="FF0000"/>
                </a:solidFill>
              </a:rPr>
              <a:t> project management tool</a:t>
            </a:r>
            <a:r>
              <a:rPr lang="tr-TR" sz="1400"/>
              <a:t>.</a:t>
            </a:r>
            <a:endParaRPr sz="1400"/>
          </a:p>
          <a:p>
            <a:pPr indent="0" lvl="0" marL="0" rtl="0" algn="l">
              <a:spcBef>
                <a:spcPts val="0"/>
              </a:spcBef>
              <a:spcAft>
                <a:spcPts val="0"/>
              </a:spcAft>
              <a:buSzPts val="1400"/>
              <a:buNone/>
            </a:pPr>
            <a:r>
              <a:rPr lang="tr-TR" sz="1400"/>
              <a:t>And software companies and also other organizations began to use it.</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You can create your business-based processes into digital boards and open tickets or issues. </a:t>
            </a:r>
            <a:endParaRPr sz="1400"/>
          </a:p>
          <a:p>
            <a:pPr indent="0" lvl="0" marL="0" rtl="0" algn="l">
              <a:spcBef>
                <a:spcPts val="0"/>
              </a:spcBef>
              <a:spcAft>
                <a:spcPts val="0"/>
              </a:spcAft>
              <a:buSzPts val="1400"/>
              <a:buNone/>
            </a:pPr>
            <a:r>
              <a:rPr lang="tr-TR" sz="1400"/>
              <a:t>You can change their statuses.</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“To do”, or “in progress”, “Completed”,  those are the </a:t>
            </a:r>
            <a:r>
              <a:rPr lang="tr-TR" sz="1400"/>
              <a:t>status</a:t>
            </a:r>
            <a:r>
              <a:rPr lang="tr-TR" sz="1400"/>
              <a:t> of a task.</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Do you remember kanban board?</a:t>
            </a:r>
            <a:endParaRPr sz="1400"/>
          </a:p>
          <a:p>
            <a:pPr indent="0" lvl="0" marL="0" rtl="0" algn="l">
              <a:spcBef>
                <a:spcPts val="0"/>
              </a:spcBef>
              <a:spcAft>
                <a:spcPts val="0"/>
              </a:spcAft>
              <a:buSzPts val="1400"/>
              <a:buNone/>
            </a:pPr>
            <a:r>
              <a:rPr lang="tr-TR" sz="1400"/>
              <a:t>There are columns, (remember from scrum or kanban board)</a:t>
            </a:r>
            <a:endParaRPr sz="1400"/>
          </a:p>
          <a:p>
            <a:pPr indent="0" lvl="0" marL="0" rtl="0" algn="l">
              <a:spcBef>
                <a:spcPts val="0"/>
              </a:spcBef>
              <a:spcAft>
                <a:spcPts val="0"/>
              </a:spcAft>
              <a:buSzPts val="1400"/>
              <a:buNone/>
            </a:pPr>
            <a:r>
              <a:rPr lang="tr-TR" sz="1400"/>
              <a:t>Actually the columns shows the status of the </a:t>
            </a:r>
            <a:r>
              <a:rPr lang="tr-TR" sz="1400"/>
              <a:t>tasks</a:t>
            </a:r>
            <a:r>
              <a:rPr lang="tr-TR" sz="1400"/>
              <a:t>.</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So You can see your workflows in Jira. </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As they are used in agile project management you can think that  jira is a tool only for scrum and kanban, </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but you can use it in any company and  in any project. Not only in software development</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771a170a7d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771a170a7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Why Jira?</a:t>
            </a:r>
            <a:endParaRPr sz="1400"/>
          </a:p>
          <a:p>
            <a:pPr indent="0" lvl="0" marL="0" rtl="0" algn="l">
              <a:lnSpc>
                <a:spcPct val="100000"/>
              </a:lnSpc>
              <a:spcBef>
                <a:spcPts val="0"/>
              </a:spcBef>
              <a:spcAft>
                <a:spcPts val="0"/>
              </a:spcAft>
              <a:buNone/>
            </a:pPr>
            <a:r>
              <a:rPr lang="tr-TR" sz="1400"/>
              <a:t>First of all, </a:t>
            </a:r>
            <a:r>
              <a:rPr lang="tr-TR" sz="1400"/>
              <a:t>it allows teams to focus on their work.</a:t>
            </a:r>
            <a:endParaRPr sz="1400"/>
          </a:p>
          <a:p>
            <a:pPr indent="0" lvl="0" marL="0" rtl="0" algn="l">
              <a:lnSpc>
                <a:spcPct val="100000"/>
              </a:lnSpc>
              <a:spcBef>
                <a:spcPts val="0"/>
              </a:spcBef>
              <a:spcAft>
                <a:spcPts val="0"/>
              </a:spcAft>
              <a:buNone/>
            </a:pPr>
            <a:r>
              <a:rPr lang="tr-TR" sz="1400"/>
              <a:t>Makes it easy in  planning, organizing and completing work.</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Using project boards, reports and dashboards, it makes  everything </a:t>
            </a:r>
            <a:r>
              <a:rPr lang="tr-TR" sz="1400"/>
              <a:t>visual</a:t>
            </a:r>
            <a:r>
              <a:rPr lang="tr-TR" sz="1400"/>
              <a:t> </a:t>
            </a:r>
            <a:endParaRPr sz="1400"/>
          </a:p>
          <a:p>
            <a:pPr indent="0" lvl="0" marL="0" rtl="0" algn="l">
              <a:lnSpc>
                <a:spcPct val="100000"/>
              </a:lnSpc>
              <a:spcBef>
                <a:spcPts val="0"/>
              </a:spcBef>
              <a:spcAft>
                <a:spcPts val="0"/>
              </a:spcAft>
              <a:buNone/>
            </a:pPr>
            <a:r>
              <a:rPr lang="tr-TR" sz="1400"/>
              <a:t>You can also  </a:t>
            </a:r>
            <a:r>
              <a:rPr lang="tr-TR" sz="1400"/>
              <a:t>communicate</a:t>
            </a:r>
            <a:r>
              <a:rPr lang="tr-TR" sz="1400"/>
              <a:t> with your team with Jira.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As a summary</a:t>
            </a:r>
            <a:endParaRPr sz="1400"/>
          </a:p>
          <a:p>
            <a:pPr indent="0" lvl="0" marL="0" rtl="0" algn="l">
              <a:lnSpc>
                <a:spcPct val="100000"/>
              </a:lnSpc>
              <a:spcBef>
                <a:spcPts val="0"/>
              </a:spcBef>
              <a:spcAft>
                <a:spcPts val="0"/>
              </a:spcAft>
              <a:buNone/>
            </a:pPr>
            <a:r>
              <a:rPr lang="tr-TR" sz="1400"/>
              <a:t>You can;</a:t>
            </a:r>
            <a:endParaRPr sz="1400"/>
          </a:p>
          <a:p>
            <a:pPr indent="-317500" lvl="0" marL="457200" rtl="0" algn="l">
              <a:lnSpc>
                <a:spcPct val="100000"/>
              </a:lnSpc>
              <a:spcBef>
                <a:spcPts val="0"/>
              </a:spcBef>
              <a:spcAft>
                <a:spcPts val="0"/>
              </a:spcAft>
              <a:buSzPts val="1400"/>
              <a:buChar char="●"/>
            </a:pPr>
            <a:r>
              <a:rPr lang="tr-TR" sz="1400"/>
              <a:t>Schedule and record your work, </a:t>
            </a:r>
            <a:endParaRPr sz="1400"/>
          </a:p>
          <a:p>
            <a:pPr indent="-317500" lvl="0" marL="457200" rtl="0" algn="l">
              <a:lnSpc>
                <a:spcPct val="100000"/>
              </a:lnSpc>
              <a:spcBef>
                <a:spcPts val="0"/>
              </a:spcBef>
              <a:spcAft>
                <a:spcPts val="0"/>
              </a:spcAft>
              <a:buSzPts val="1400"/>
              <a:buChar char="●"/>
            </a:pPr>
            <a:r>
              <a:rPr lang="tr-TR" sz="1400"/>
              <a:t>manage project pipelines, </a:t>
            </a:r>
            <a:endParaRPr sz="1400"/>
          </a:p>
          <a:p>
            <a:pPr indent="-317500" lvl="0" marL="457200" rtl="0" algn="l">
              <a:lnSpc>
                <a:spcPct val="100000"/>
              </a:lnSpc>
              <a:spcBef>
                <a:spcPts val="0"/>
              </a:spcBef>
              <a:spcAft>
                <a:spcPts val="0"/>
              </a:spcAft>
              <a:buSzPts val="1400"/>
              <a:buChar char="●"/>
            </a:pPr>
            <a:r>
              <a:rPr lang="tr-TR" sz="1400"/>
              <a:t>You can report and fix bugs, </a:t>
            </a:r>
            <a:endParaRPr sz="1400"/>
          </a:p>
          <a:p>
            <a:pPr indent="-317500" lvl="0" marL="457200" rtl="0" algn="l">
              <a:lnSpc>
                <a:spcPct val="100000"/>
              </a:lnSpc>
              <a:spcBef>
                <a:spcPts val="0"/>
              </a:spcBef>
              <a:spcAft>
                <a:spcPts val="0"/>
              </a:spcAft>
              <a:buSzPts val="1400"/>
              <a:buChar char="●"/>
            </a:pPr>
            <a:r>
              <a:rPr lang="tr-TR" sz="1400"/>
              <a:t>You can create issues - </a:t>
            </a:r>
            <a:endParaRPr sz="1400"/>
          </a:p>
          <a:p>
            <a:pPr indent="-317500" lvl="0" marL="457200" rtl="0" algn="l">
              <a:lnSpc>
                <a:spcPct val="100000"/>
              </a:lnSpc>
              <a:spcBef>
                <a:spcPts val="0"/>
              </a:spcBef>
              <a:spcAft>
                <a:spcPts val="0"/>
              </a:spcAft>
              <a:buSzPts val="1400"/>
              <a:buChar char="●"/>
            </a:pPr>
            <a:r>
              <a:rPr lang="tr-TR" sz="1400"/>
              <a:t>report time and monitor progress, </a:t>
            </a:r>
            <a:endParaRPr sz="1400"/>
          </a:p>
          <a:p>
            <a:pPr indent="-317500" lvl="0" marL="457200" rtl="0" algn="l">
              <a:lnSpc>
                <a:spcPct val="100000"/>
              </a:lnSpc>
              <a:spcBef>
                <a:spcPts val="0"/>
              </a:spcBef>
              <a:spcAft>
                <a:spcPts val="0"/>
              </a:spcAft>
              <a:buSzPts val="1400"/>
              <a:buChar char="●"/>
            </a:pPr>
            <a:r>
              <a:rPr lang="tr-TR" sz="1400"/>
              <a:t>You can track changes and tasks, and </a:t>
            </a:r>
            <a:endParaRPr sz="1400"/>
          </a:p>
          <a:p>
            <a:pPr indent="-317500" lvl="0" marL="457200" rtl="0" algn="l">
              <a:lnSpc>
                <a:spcPct val="100000"/>
              </a:lnSpc>
              <a:spcBef>
                <a:spcPts val="0"/>
              </a:spcBef>
              <a:spcAft>
                <a:spcPts val="0"/>
              </a:spcAft>
              <a:buSzPts val="1400"/>
              <a:buChar char="●"/>
            </a:pPr>
            <a:r>
              <a:rPr lang="tr-TR" sz="1400"/>
              <a:t>keep all the records. So you can have a history of your project.</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71a170a7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771a170a7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400">
                <a:solidFill>
                  <a:srgbClr val="FF0000"/>
                </a:solidFill>
              </a:rPr>
              <a:t>Who uses jira?</a:t>
            </a:r>
            <a:endParaRPr b="1" sz="1400">
              <a:solidFill>
                <a:srgbClr val="FF0000"/>
              </a:solidFill>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We  will talk about the teams and companies that  use Jira.</a:t>
            </a:r>
            <a:endParaRPr sz="1400"/>
          </a:p>
          <a:p>
            <a:pPr indent="0" lvl="0" marL="0" rtl="0" algn="l">
              <a:lnSpc>
                <a:spcPct val="100000"/>
              </a:lnSpc>
              <a:spcBef>
                <a:spcPts val="0"/>
              </a:spcBef>
              <a:spcAft>
                <a:spcPts val="0"/>
              </a:spcAft>
              <a:buSzPts val="1400"/>
              <a:buNone/>
            </a:pPr>
            <a:r>
              <a:rPr lang="tr-TR" sz="1400"/>
              <a:t>Not only software teams use it, any company can use it.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Now, more than 65,000 companies have used Jira. </a:t>
            </a:r>
            <a:endParaRPr sz="1400"/>
          </a:p>
          <a:p>
            <a:pPr indent="0" lvl="0" marL="0" rtl="0" algn="l">
              <a:lnSpc>
                <a:spcPct val="100000"/>
              </a:lnSpc>
              <a:spcBef>
                <a:spcPts val="0"/>
              </a:spcBef>
              <a:spcAft>
                <a:spcPts val="0"/>
              </a:spcAft>
              <a:buSzPts val="1400"/>
              <a:buNone/>
            </a:pPr>
            <a:r>
              <a:rPr lang="tr-TR" sz="1400"/>
              <a:t>Why it is so popular ?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Because  It works with the flexibility to support all kinds of projects and </a:t>
            </a:r>
            <a:endParaRPr sz="1400"/>
          </a:p>
          <a:p>
            <a:pPr indent="0" lvl="0" marL="0" rtl="0" algn="l">
              <a:lnSpc>
                <a:spcPct val="100000"/>
              </a:lnSpc>
              <a:spcBef>
                <a:spcPts val="0"/>
              </a:spcBef>
              <a:spcAft>
                <a:spcPts val="0"/>
              </a:spcAft>
              <a:buSzPts val="1400"/>
              <a:buNone/>
            </a:pPr>
            <a:r>
              <a:rPr lang="tr-TR" sz="1400"/>
              <a:t>it helps in thousands of applications and integrations.</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8" name="Shape 68"/>
        <p:cNvGrpSpPr/>
        <p:nvPr/>
      </p:nvGrpSpPr>
      <p:grpSpPr>
        <a:xfrm>
          <a:off x="0" y="0"/>
          <a:ext cx="0" cy="0"/>
          <a:chOff x="0" y="0"/>
          <a:chExt cx="0" cy="0"/>
        </a:xfrm>
      </p:grpSpPr>
      <p:sp>
        <p:nvSpPr>
          <p:cNvPr id="69" name="Google Shape;69;p12"/>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70" name="Google Shape;70;p1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71" name="Google Shape;71;p1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72" name="Google Shape;72;p1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5" name="Shape 15"/>
        <p:cNvGrpSpPr/>
        <p:nvPr/>
      </p:nvGrpSpPr>
      <p:grpSpPr>
        <a:xfrm>
          <a:off x="0" y="0"/>
          <a:ext cx="0" cy="0"/>
          <a:chOff x="0" y="0"/>
          <a:chExt cx="0" cy="0"/>
        </a:xfrm>
      </p:grpSpPr>
      <p:sp>
        <p:nvSpPr>
          <p:cNvPr id="16" name="Google Shape;16;p3"/>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17" name="Google Shape;17;p3"/>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18" name="Google Shape;18;p3"/>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0" name="Google Shape;20;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4"/>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5" name="Google Shape;25;p4"/>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26" name="Google Shape;26;p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27" name="Google Shape;27;p4"/>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28" name="Google Shape;28;p4"/>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1" name="Google Shape;31;p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36" name="Google Shape;36;p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7" name="Google Shape;37;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38" name="Google Shape;38;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44" name="Shape 44"/>
        <p:cNvGrpSpPr/>
        <p:nvPr/>
      </p:nvGrpSpPr>
      <p:grpSpPr>
        <a:xfrm>
          <a:off x="0" y="0"/>
          <a:ext cx="0" cy="0"/>
          <a:chOff x="0" y="0"/>
          <a:chExt cx="0" cy="0"/>
        </a:xfrm>
      </p:grpSpPr>
      <p:sp>
        <p:nvSpPr>
          <p:cNvPr id="45" name="Google Shape;45;p8"/>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46" name="Google Shape;46;p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8" name="Google Shape;48;p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9"/>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51" name="Google Shape;51;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2" name="Google Shape;52;p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3" name="Google Shape;53;p9"/>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4" name="Shape 54"/>
        <p:cNvGrpSpPr/>
        <p:nvPr/>
      </p:nvGrpSpPr>
      <p:grpSpPr>
        <a:xfrm>
          <a:off x="0" y="0"/>
          <a:ext cx="0" cy="0"/>
          <a:chOff x="0" y="0"/>
          <a:chExt cx="0" cy="0"/>
        </a:xfrm>
      </p:grpSpPr>
      <p:sp>
        <p:nvSpPr>
          <p:cNvPr id="55" name="Google Shape;55;p10"/>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56" name="Google Shape;56;p10"/>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57" name="Google Shape;57;p10"/>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9" name="Google Shape;59;p10"/>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0" name="Shape 60"/>
        <p:cNvGrpSpPr/>
        <p:nvPr/>
      </p:nvGrpSpPr>
      <p:grpSpPr>
        <a:xfrm>
          <a:off x="0" y="0"/>
          <a:ext cx="0" cy="0"/>
          <a:chOff x="0" y="0"/>
          <a:chExt cx="0" cy="0"/>
        </a:xfrm>
      </p:grpSpPr>
      <p:sp>
        <p:nvSpPr>
          <p:cNvPr id="61" name="Google Shape;61;p11"/>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64" name="Google Shape;64;p11"/>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rgbClr val="741B47"/>
              </a:buClr>
              <a:buSzPts val="1800"/>
              <a:buChar char="▸"/>
              <a:defRPr/>
            </a:lvl1pPr>
            <a:lvl2pPr indent="-342900" lvl="1" marL="914400" rtl="0" algn="l">
              <a:lnSpc>
                <a:spcPct val="110000"/>
              </a:lnSpc>
              <a:spcBef>
                <a:spcPts val="600"/>
              </a:spcBef>
              <a:spcAft>
                <a:spcPts val="0"/>
              </a:spcAft>
              <a:buClr>
                <a:srgbClr val="741B47"/>
              </a:buClr>
              <a:buSzPts val="1800"/>
              <a:buChar char="▹"/>
              <a:defRPr/>
            </a:lvl2pPr>
            <a:lvl3pPr indent="-342900" lvl="2" marL="1371600" rtl="0" algn="l">
              <a:lnSpc>
                <a:spcPct val="110000"/>
              </a:lnSpc>
              <a:spcBef>
                <a:spcPts val="600"/>
              </a:spcBef>
              <a:spcAft>
                <a:spcPts val="0"/>
              </a:spcAft>
              <a:buClr>
                <a:srgbClr val="741B47"/>
              </a:buClr>
              <a:buSzPts val="1800"/>
              <a:buChar char="▹"/>
              <a:defRPr/>
            </a:lvl3pPr>
            <a:lvl4pPr indent="-355600" lvl="3" marL="1828800" rtl="0" algn="l">
              <a:lnSpc>
                <a:spcPct val="110000"/>
              </a:lnSpc>
              <a:spcBef>
                <a:spcPts val="600"/>
              </a:spcBef>
              <a:spcAft>
                <a:spcPts val="0"/>
              </a:spcAft>
              <a:buClr>
                <a:srgbClr val="741B47"/>
              </a:buClr>
              <a:buSzPts val="2000"/>
              <a:buChar char="▹"/>
              <a:defRPr/>
            </a:lvl4pPr>
            <a:lvl5pPr indent="-355600" lvl="4" marL="2286000" rtl="0" algn="l">
              <a:lnSpc>
                <a:spcPct val="110000"/>
              </a:lnSpc>
              <a:spcBef>
                <a:spcPts val="600"/>
              </a:spcBef>
              <a:spcAft>
                <a:spcPts val="0"/>
              </a:spcAft>
              <a:buClr>
                <a:srgbClr val="741B47"/>
              </a:buClr>
              <a:buSzPts val="2000"/>
              <a:buChar char="▹"/>
              <a:defRPr/>
            </a:lvl5pPr>
            <a:lvl6pPr indent="-355600" lvl="5" marL="2743200" rtl="0" algn="l">
              <a:lnSpc>
                <a:spcPct val="110000"/>
              </a:lnSpc>
              <a:spcBef>
                <a:spcPts val="600"/>
              </a:spcBef>
              <a:spcAft>
                <a:spcPts val="0"/>
              </a:spcAft>
              <a:buClr>
                <a:srgbClr val="741B47"/>
              </a:buClr>
              <a:buSzPts val="2000"/>
              <a:buChar char="▹"/>
              <a:defRPr/>
            </a:lvl6pPr>
            <a:lvl7pPr indent="-355600" lvl="6" marL="3200400" rtl="0" algn="l">
              <a:lnSpc>
                <a:spcPct val="110000"/>
              </a:lnSpc>
              <a:spcBef>
                <a:spcPts val="600"/>
              </a:spcBef>
              <a:spcAft>
                <a:spcPts val="0"/>
              </a:spcAft>
              <a:buClr>
                <a:srgbClr val="741B47"/>
              </a:buClr>
              <a:buSzPts val="2000"/>
              <a:buChar char="▹"/>
              <a:defRPr/>
            </a:lvl7pPr>
            <a:lvl8pPr indent="-355600" lvl="7" marL="3657600" rtl="0" algn="l">
              <a:lnSpc>
                <a:spcPct val="110000"/>
              </a:lnSpc>
              <a:spcBef>
                <a:spcPts val="600"/>
              </a:spcBef>
              <a:spcAft>
                <a:spcPts val="0"/>
              </a:spcAft>
              <a:buClr>
                <a:srgbClr val="741B47"/>
              </a:buClr>
              <a:buSzPts val="2000"/>
              <a:buChar char="▹"/>
              <a:defRPr/>
            </a:lvl8pPr>
            <a:lvl9pPr indent="-355600" lvl="8" marL="4114800" rtl="0" algn="l">
              <a:lnSpc>
                <a:spcPct val="110000"/>
              </a:lnSpc>
              <a:spcBef>
                <a:spcPts val="600"/>
              </a:spcBef>
              <a:spcAft>
                <a:spcPts val="0"/>
              </a:spcAft>
              <a:buClr>
                <a:srgbClr val="741B47"/>
              </a:buClr>
              <a:buSzPts val="2000"/>
              <a:buChar char="▹"/>
              <a:defRPr/>
            </a:lvl9pPr>
          </a:lstStyle>
          <a:p/>
        </p:txBody>
      </p:sp>
      <p:sp>
        <p:nvSpPr>
          <p:cNvPr id="65" name="Google Shape;65;p1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66" name="Google Shape;66;p11"/>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67" name="Google Shape;67;p11"/>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9" name="Shape 39"/>
        <p:cNvGrpSpPr/>
        <p:nvPr/>
      </p:nvGrpSpPr>
      <p:grpSpPr>
        <a:xfrm>
          <a:off x="0" y="0"/>
          <a:ext cx="0" cy="0"/>
          <a:chOff x="0" y="0"/>
          <a:chExt cx="0" cy="0"/>
        </a:xfrm>
      </p:grpSpPr>
      <p:sp>
        <p:nvSpPr>
          <p:cNvPr id="40" name="Google Shape;40;p7"/>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41" name="Google Shape;41;p7"/>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42" name="Google Shape;42;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3" name="Google Shape;43;p7"/>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6" name="Google Shape;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26.png"/><Relationship Id="rId7" Type="http://schemas.openxmlformats.org/officeDocument/2006/relationships/image" Target="../media/image19.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0.png"/><Relationship Id="rId10" Type="http://schemas.openxmlformats.org/officeDocument/2006/relationships/image" Target="../media/image38.png"/><Relationship Id="rId9" Type="http://schemas.openxmlformats.org/officeDocument/2006/relationships/image" Target="../media/image28.png"/><Relationship Id="rId5" Type="http://schemas.openxmlformats.org/officeDocument/2006/relationships/image" Target="../media/image51.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q89KV_wyJZI" TargetMode="External"/><Relationship Id="rId4" Type="http://schemas.openxmlformats.org/officeDocument/2006/relationships/image" Target="../media/image40.jp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6" Type="http://schemas.openxmlformats.org/officeDocument/2006/relationships/image" Target="../media/image36.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uN3dobmtrQVNBZzY5ZDZuYUE3aFZMTDh2MDlvMnZSQXpZdkZsN0RGUGtVIiwiY29udGVudElkIjoiY3VzdG9tLXJlc3BvbnNlLW11bHRpcGxlQ2hvaWNlIiwic2xpZGVJZCI6Imc4OWI4MzMwOWFjXzBfMTUwIiwiY29udGVudEluc3RhbmNlSWQiOiIxbjd3aG5ra0FTQWc2OWQ2bmFBN2hWTEw4djA5bzJ2UkF6WXZGbDdERlBrVS8wN2U0NDFiMS1lZWE5LTQ0MTItOTNkMC1jMDFjN2ZhYTc2OTMifQ==pearId=magic-pear-metadata-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39.png"/><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NzQ2MjYxODA0OTgxNjU5Nzk5MyIsImNvbnRlbnRJbnN0YW5jZUlkIjoiMjkwZjViNDM2ZmM5NDc2Y2E1OTkxY2NjYjQzZWUxMGUifQ==pearId=magic-pear-metadata-identifi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ppcmEgU29mdHdhcmUiLCJKaXJhIFNlcnZpY2UgRGVzayIsIkppcmEgQ29yZSJdfQ==pearId=magic-pear-shape-identifier" TargetMode="External"/><Relationship Id="rId4" Type="http://schemas.openxmlformats.org/officeDocument/2006/relationships/image" Target="../media/image36.png"/><Relationship Id="rId5"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NzEiLCJjb250ZW50SW5zdGFuY2VJZCI6IjExTmNjUUZfaEV4QXZLQlBtLW8zUTJRd0o3emNIa2RkZkduNy1tZmVBNkNzL2FmZjA3NDM5LWEwNjYtNGE2NS05ODEwLWJhYzFmZjE1MzgwYiJ9pearId=magic-pear-metadata-identifier" TargetMode="External"/><Relationship Id="rId6"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ppcmEgU29mdHdhcmUiLCJKaXJhIFNlcnZpY2UgRGVzayIsIkppcmEgQ29yZSJdfQ==pearId=magic-pear-shape-identifier" TargetMode="External"/><Relationship Id="rId4" Type="http://schemas.openxmlformats.org/officeDocument/2006/relationships/image" Target="../media/image36.png"/><Relationship Id="rId5"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I5IiwiY29udGVudEluc3RhbmNlSWQiOiIxMU5jY1FGX2hFeEF2S0JQbS1vM1EyUXdKN3pjSGtkZGZHbjctbWZlQTZDcy83NTcyODE0OS02YWQxLTRiYzYtYTA0OC05Y2FmZmY2NzdmZjcifQ==pearId=magic-pear-metadata-identifier" TargetMode="External"/><Relationship Id="rId6"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10.png"/><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7" Type="http://schemas.openxmlformats.org/officeDocument/2006/relationships/image" Target="../media/image36.png"/><Relationship Id="rId8"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YxIiwiY29udGVudEluc3RhbmNlSWQiOiIxMU5jY1FGX2hFeEF2S0JQbS1vM1EyUXdKN3pjSGtkZGZHbjctbWZlQTZDcy8zNGQyMWVmZi1kZmVmLTRjYzEtYmY3ZC1lNWIzNjk4NjU5YTIifQ==pearId=magic-pear-metadata-identifi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hyperlink" Target="http://www.youtube.com/watch?v=NbVJhzdAyg0" TargetMode="External"/><Relationship Id="rId5"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10.png"/><Relationship Id="rId6"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3.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69.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W1lIiwiSW5pdGlhdGl2ZSIsIlN0b3J5IiwiVGFzayJdfQ==pearId=magic-pear-shape-identifier" TargetMode="External"/><Relationship Id="rId6" Type="http://schemas.openxmlformats.org/officeDocument/2006/relationships/image" Target="../media/image36.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jAwIiwiY29udGVudEluc3RhbmNlSWQiOiIxMU5jY1FGX2hFeEF2S0JQbS1vM1EyUXdKN3pjSGtkZGZHbjctbWZlQTZDcy80YWJiMzUyOS1kODJiLTRmODEtOGY1Zi0wZjE0YTcyNTRiNzIifQ==pearId=magic-pear-metadata-identifie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0.png"/><Relationship Id="rId4" Type="http://schemas.openxmlformats.org/officeDocument/2006/relationships/image" Target="../media/image7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VwaWNzIiwiU3RvcmllcyIsIlRhc2tzIiwiU3VidGFza3MiXX0=pearId=magic-pear-shape-identifier" TargetMode="External"/><Relationship Id="rId6" Type="http://schemas.openxmlformats.org/officeDocument/2006/relationships/image" Target="../media/image36.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jExIiwiY29udGVudEluc3RhbmNlSWQiOiIxMU5jY1FGX2hFeEF2S0JQbS1vM1EyUXdKN3pjSGtkZGZHbjctbWZlQTZDcy9iN2IzMDhlYy01NWRlLTRkYjAtOWU0Yi05MGQwMGRiMzk0N2UifQ==pearId=magic-pear-metadata-identifie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88.png"/><Relationship Id="rId5" Type="http://schemas.openxmlformats.org/officeDocument/2006/relationships/image" Target="../media/image81.png"/><Relationship Id="rId6" Type="http://schemas.openxmlformats.org/officeDocument/2006/relationships/image" Target="../media/image90.png"/><Relationship Id="rId7"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9" Type="http://schemas.openxmlformats.org/officeDocument/2006/relationships/image" Target="../media/image95.png"/><Relationship Id="rId5" Type="http://schemas.openxmlformats.org/officeDocument/2006/relationships/image" Target="../media/image80.png"/><Relationship Id="rId6" Type="http://schemas.openxmlformats.org/officeDocument/2006/relationships/image" Target="../media/image85.png"/><Relationship Id="rId7" Type="http://schemas.openxmlformats.org/officeDocument/2006/relationships/image" Target="../media/image84.png"/><Relationship Id="rId8" Type="http://schemas.openxmlformats.org/officeDocument/2006/relationships/image" Target="../media/image86.png"/></Relationships>
</file>

<file path=ppt/slides/_rels/slide56.xml.rels><?xml version="1.0" encoding="UTF-8" standalone="yes"?><Relationships xmlns="http://schemas.openxmlformats.org/package/2006/relationships"><Relationship Id="rId11" Type="http://schemas.openxmlformats.org/officeDocument/2006/relationships/image" Target="../media/image96.png"/><Relationship Id="rId10" Type="http://schemas.openxmlformats.org/officeDocument/2006/relationships/image" Target="../media/image98.png"/><Relationship Id="rId13" Type="http://schemas.openxmlformats.org/officeDocument/2006/relationships/image" Target="../media/image107.png"/><Relationship Id="rId12"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80.png"/><Relationship Id="rId9" Type="http://schemas.openxmlformats.org/officeDocument/2006/relationships/image" Target="../media/image95.png"/><Relationship Id="rId5" Type="http://schemas.openxmlformats.org/officeDocument/2006/relationships/image" Target="../media/image86.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13.png"/><Relationship Id="rId4" Type="http://schemas.openxmlformats.org/officeDocument/2006/relationships/image" Target="../media/image60.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vdXIgTWFuYWdlciIsIllvdSIsIkppcmEgQWRtaW5pc3RyYXRvciJdfQ==pearId=magic-pear-shape-identifier" TargetMode="External"/><Relationship Id="rId6" Type="http://schemas.openxmlformats.org/officeDocument/2006/relationships/image" Target="../media/image36.png"/><Relationship Id="rId7"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M4IiwiY29udGVudEluc3RhbmNlSWQiOiIxMU5jY1FGX2hFeEF2S0JQbS1vM1EyUXdKN3pjSGtkZGZHbjctbWZlQTZDcy9mNGVlNzE2MC1hZWQyLTQwYTctODA0ZS1jMGVjY2ExYTViM2IifQ==pearId=magic-pear-metadata-identifier"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image" Target="../media/image119.png"/><Relationship Id="rId10" Type="http://schemas.openxmlformats.org/officeDocument/2006/relationships/image" Target="../media/image102.png"/><Relationship Id="rId13" Type="http://schemas.openxmlformats.org/officeDocument/2006/relationships/image" Target="../media/image106.png"/><Relationship Id="rId12"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01.png"/><Relationship Id="rId15" Type="http://schemas.openxmlformats.org/officeDocument/2006/relationships/image" Target="../media/image104.png"/><Relationship Id="rId14" Type="http://schemas.openxmlformats.org/officeDocument/2006/relationships/image" Target="../media/image129.png"/><Relationship Id="rId17" Type="http://schemas.openxmlformats.org/officeDocument/2006/relationships/image" Target="../media/image110.png"/><Relationship Id="rId16" Type="http://schemas.openxmlformats.org/officeDocument/2006/relationships/image" Target="../media/image100.png"/><Relationship Id="rId5" Type="http://schemas.openxmlformats.org/officeDocument/2006/relationships/image" Target="../media/image109.png"/><Relationship Id="rId6" Type="http://schemas.openxmlformats.org/officeDocument/2006/relationships/image" Target="../media/image105.png"/><Relationship Id="rId18" Type="http://schemas.openxmlformats.org/officeDocument/2006/relationships/image" Target="../media/image125.png"/><Relationship Id="rId7" Type="http://schemas.openxmlformats.org/officeDocument/2006/relationships/image" Target="../media/image111.png"/><Relationship Id="rId8"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115.png"/><Relationship Id="rId9" Type="http://schemas.openxmlformats.org/officeDocument/2006/relationships/image" Target="../media/image127.png"/><Relationship Id="rId5" Type="http://schemas.openxmlformats.org/officeDocument/2006/relationships/image" Target="../media/image123.png"/><Relationship Id="rId6" Type="http://schemas.openxmlformats.org/officeDocument/2006/relationships/image" Target="../media/image118.png"/><Relationship Id="rId7" Type="http://schemas.openxmlformats.org/officeDocument/2006/relationships/image" Target="../media/image117.png"/><Relationship Id="rId8" Type="http://schemas.openxmlformats.org/officeDocument/2006/relationships/image" Target="../media/image1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4" Type="http://schemas.openxmlformats.org/officeDocument/2006/relationships/image" Target="../media/image116.png"/><Relationship Id="rId5" Type="http://schemas.openxmlformats.org/officeDocument/2006/relationships/image" Target="../media/image121.png"/><Relationship Id="rId6" Type="http://schemas.openxmlformats.org/officeDocument/2006/relationships/image" Target="../media/image124.png"/><Relationship Id="rId7" Type="http://schemas.openxmlformats.org/officeDocument/2006/relationships/image" Target="../media/image114.png"/><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4" Type="http://schemas.openxmlformats.org/officeDocument/2006/relationships/hyperlink" Target="https://create.kahoot.it/details/9e607cd8-c4a9-45f3-9705-732697d23eda" TargetMode="External"/><Relationship Id="rId5"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2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ontchangethislink.peardeckmagic.zone?eyJ0eXBlIjoiZ29vZ2xlLXNsaWRlcy1hZGRvbi1yZXNwb25zZS1mb290ZXIiLCJsYXN0RWRpdGVkQnkiOiIxMDc0NjI2MTgwNDk4MTY1OTc5OTMiLCJwcmVzZW50YXRpb25JZCI6IjFWZk1QTUZMTkFiU1RscVlkQUNxV1pxdDEyVzJXOGZWN0VJVGtKUXlFVXdBIiwiY29udGVudElkIjoiY3VzdG9tLXJlc3BvbnNlLWVtYmVkZGVkV2Vic2l0ZSIsInNsaWRlSWQiOiJwMyIsImNvbnRlbnRJbnN0YW5jZUlkIjoiMVZmTVBNRkxOQWJTVGxxWWRBQ3FXWnF0MTJXMlc4ZlY3RUlUa0pReUVVd0EvMzAxOTljNDktNjI3NC00NTA5LWJlNDMtZWI0Njc4Y2RmMjg0In0=pearId=magic-pear-metadata-identifier" TargetMode="External"/><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25"/>
          <p:cNvGrpSpPr/>
          <p:nvPr/>
        </p:nvGrpSpPr>
        <p:grpSpPr>
          <a:xfrm>
            <a:off x="5122427" y="668001"/>
            <a:ext cx="3841143" cy="3893303"/>
            <a:chOff x="5122427" y="668001"/>
            <a:chExt cx="3841143" cy="3893303"/>
          </a:xfrm>
        </p:grpSpPr>
        <p:grpSp>
          <p:nvGrpSpPr>
            <p:cNvPr id="123" name="Google Shape;123;p25"/>
            <p:cNvGrpSpPr/>
            <p:nvPr/>
          </p:nvGrpSpPr>
          <p:grpSpPr>
            <a:xfrm>
              <a:off x="5144045" y="893590"/>
              <a:ext cx="2833667" cy="2964311"/>
              <a:chOff x="3860721" y="1330073"/>
              <a:chExt cx="3544299" cy="3707706"/>
            </a:xfrm>
          </p:grpSpPr>
          <p:sp>
            <p:nvSpPr>
              <p:cNvPr id="124" name="Google Shape;124;p2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1" name="Google Shape;231;p25"/>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5"/>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5"/>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5"/>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5"/>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5"/>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5"/>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5"/>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5"/>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5"/>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5"/>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5"/>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5"/>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5"/>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5"/>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5"/>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5"/>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5"/>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5"/>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5"/>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5"/>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5"/>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5"/>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5"/>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5"/>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5"/>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5"/>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5"/>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5"/>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5"/>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5"/>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2" name="Google Shape;262;p25"/>
            <p:cNvGrpSpPr/>
            <p:nvPr/>
          </p:nvGrpSpPr>
          <p:grpSpPr>
            <a:xfrm flipH="1">
              <a:off x="5678143" y="1227582"/>
              <a:ext cx="345795" cy="1043508"/>
              <a:chOff x="5678143" y="1151382"/>
              <a:chExt cx="345795" cy="1043508"/>
            </a:xfrm>
          </p:grpSpPr>
          <p:sp>
            <p:nvSpPr>
              <p:cNvPr id="263" name="Google Shape;263;p25"/>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5"/>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5"/>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5"/>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5"/>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5"/>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5"/>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5"/>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5"/>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5"/>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5"/>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5"/>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5"/>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5"/>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5"/>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5"/>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5"/>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0" name="Google Shape;280;p25"/>
            <p:cNvGrpSpPr/>
            <p:nvPr/>
          </p:nvGrpSpPr>
          <p:grpSpPr>
            <a:xfrm>
              <a:off x="5122427" y="3292365"/>
              <a:ext cx="823270" cy="1268939"/>
              <a:chOff x="5490177" y="3555452"/>
              <a:chExt cx="823270" cy="1268939"/>
            </a:xfrm>
          </p:grpSpPr>
          <p:sp>
            <p:nvSpPr>
              <p:cNvPr id="281" name="Google Shape;281;p25"/>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5"/>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5"/>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5"/>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5"/>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5"/>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5"/>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5"/>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5"/>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5"/>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5"/>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5"/>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5"/>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5"/>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5"/>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5"/>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5"/>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5"/>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5"/>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5"/>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5"/>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5"/>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5"/>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5"/>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5"/>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5"/>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5"/>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5"/>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5"/>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5"/>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5"/>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2" name="Google Shape;312;p25"/>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5"/>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5"/>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5"/>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5"/>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5"/>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5"/>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5"/>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5"/>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5"/>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5"/>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5"/>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5"/>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5"/>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5"/>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5"/>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5"/>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5"/>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5"/>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5"/>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5"/>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5"/>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5"/>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5"/>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5"/>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5"/>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5"/>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5"/>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5"/>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5"/>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5"/>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5"/>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5"/>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5"/>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5"/>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8" name="Google Shape;348;p25"/>
            <p:cNvGrpSpPr/>
            <p:nvPr/>
          </p:nvGrpSpPr>
          <p:grpSpPr>
            <a:xfrm>
              <a:off x="6544681" y="927100"/>
              <a:ext cx="264550" cy="200503"/>
              <a:chOff x="6621095" y="1452181"/>
              <a:chExt cx="330893" cy="250785"/>
            </a:xfrm>
          </p:grpSpPr>
          <p:sp>
            <p:nvSpPr>
              <p:cNvPr id="349" name="Google Shape;349;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4" name="Google Shape;354;p25"/>
            <p:cNvGrpSpPr/>
            <p:nvPr/>
          </p:nvGrpSpPr>
          <p:grpSpPr>
            <a:xfrm>
              <a:off x="7210360" y="1314224"/>
              <a:ext cx="264550" cy="200503"/>
              <a:chOff x="6621095" y="1452181"/>
              <a:chExt cx="330893" cy="250785"/>
            </a:xfrm>
          </p:grpSpPr>
          <p:sp>
            <p:nvSpPr>
              <p:cNvPr id="355" name="Google Shape;355;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0" name="Google Shape;360;p25"/>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5"/>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2" name="Google Shape;362;p25"/>
            <p:cNvGrpSpPr/>
            <p:nvPr/>
          </p:nvGrpSpPr>
          <p:grpSpPr>
            <a:xfrm flipH="1">
              <a:off x="8183211" y="2407472"/>
              <a:ext cx="780359" cy="1195999"/>
              <a:chOff x="3975528" y="3303922"/>
              <a:chExt cx="780359" cy="1195999"/>
            </a:xfrm>
          </p:grpSpPr>
          <p:sp>
            <p:nvSpPr>
              <p:cNvPr id="363" name="Google Shape;363;p25"/>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5"/>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5"/>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5"/>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5"/>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5"/>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5"/>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5"/>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5"/>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5"/>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5"/>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5"/>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5"/>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5"/>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5"/>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25"/>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5"/>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5"/>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5"/>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5"/>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89" name="Google Shape;389;p25"/>
              <p:cNvGrpSpPr/>
              <p:nvPr/>
            </p:nvGrpSpPr>
            <p:grpSpPr>
              <a:xfrm flipH="1">
                <a:off x="4321769" y="3621401"/>
                <a:ext cx="239005" cy="181217"/>
                <a:chOff x="6621095" y="1452181"/>
                <a:chExt cx="330893" cy="250785"/>
              </a:xfrm>
            </p:grpSpPr>
            <p:sp>
              <p:nvSpPr>
                <p:cNvPr id="390" name="Google Shape;390;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5" name="Google Shape;395;p25"/>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25"/>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7" name="Google Shape;397;p25"/>
          <p:cNvSpPr txBox="1"/>
          <p:nvPr>
            <p:ph type="ctrTitle"/>
          </p:nvPr>
        </p:nvSpPr>
        <p:spPr>
          <a:xfrm>
            <a:off x="1090750" y="1930575"/>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Jira Software</a:t>
            </a:r>
            <a:endParaRPr>
              <a:solidFill>
                <a:srgbClr val="741B47"/>
              </a:solidFill>
              <a:latin typeface="Raleway Medium"/>
              <a:ea typeface="Raleway Medium"/>
              <a:cs typeface="Raleway Medium"/>
              <a:sym typeface="Raleway Medium"/>
            </a:endParaRPr>
          </a:p>
          <a:p>
            <a:pPr indent="0" lvl="0" marL="0" rtl="0" algn="l">
              <a:lnSpc>
                <a:spcPct val="90000"/>
              </a:lnSpc>
              <a:spcBef>
                <a:spcPts val="0"/>
              </a:spcBef>
              <a:spcAft>
                <a:spcPts val="0"/>
              </a:spcAft>
              <a:buSzPts val="4800"/>
              <a:buNone/>
            </a:pPr>
            <a:r>
              <a:rPr lang="tr-TR" sz="2200">
                <a:solidFill>
                  <a:srgbClr val="741B47"/>
                </a:solidFill>
                <a:latin typeface="Raleway Medium"/>
                <a:ea typeface="Raleway Medium"/>
                <a:cs typeface="Raleway Medium"/>
                <a:sym typeface="Raleway Medium"/>
              </a:rPr>
              <a:t>Get Started with Jira Software</a:t>
            </a:r>
            <a:endParaRPr sz="2200">
              <a:solidFill>
                <a:srgbClr val="741B47"/>
              </a:solidFill>
              <a:latin typeface="Raleway Medium"/>
              <a:ea typeface="Raleway Medium"/>
              <a:cs typeface="Raleway Medium"/>
              <a:sym typeface="Raleway Medium"/>
            </a:endParaRPr>
          </a:p>
        </p:txBody>
      </p:sp>
      <p:pic>
        <p:nvPicPr>
          <p:cNvPr id="398" name="Google Shape;398;p25"/>
          <p:cNvPicPr preferRelativeResize="0"/>
          <p:nvPr/>
        </p:nvPicPr>
        <p:blipFill rotWithShape="1">
          <a:blip r:embed="rId3">
            <a:alphaModFix/>
          </a:blip>
          <a:srcRect b="0" l="0" r="86824" t="0"/>
          <a:stretch/>
        </p:blipFill>
        <p:spPr>
          <a:xfrm>
            <a:off x="2262925" y="823100"/>
            <a:ext cx="1206500" cy="119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grpSp>
        <p:nvGrpSpPr>
          <p:cNvPr id="488" name="Google Shape;488;p34"/>
          <p:cNvGrpSpPr/>
          <p:nvPr/>
        </p:nvGrpSpPr>
        <p:grpSpPr>
          <a:xfrm>
            <a:off x="2691421" y="1365936"/>
            <a:ext cx="3555232" cy="475037"/>
            <a:chOff x="6974992" y="1394136"/>
            <a:chExt cx="596882" cy="630608"/>
          </a:xfrm>
        </p:grpSpPr>
        <p:sp>
          <p:nvSpPr>
            <p:cNvPr id="489" name="Google Shape;489;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0" name="Google Shape;490;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1" name="Google Shape;491;p34"/>
          <p:cNvSpPr txBox="1"/>
          <p:nvPr/>
        </p:nvSpPr>
        <p:spPr>
          <a:xfrm>
            <a:off x="2733601" y="1331588"/>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retail</a:t>
            </a:r>
            <a:endParaRPr b="1" i="0" sz="2400" u="none" cap="none" strike="noStrike">
              <a:solidFill>
                <a:srgbClr val="FFFFFF"/>
              </a:solidFill>
              <a:latin typeface="Staatliches"/>
              <a:ea typeface="Staatliches"/>
              <a:cs typeface="Staatliches"/>
              <a:sym typeface="Staatliches"/>
            </a:endParaRPr>
          </a:p>
        </p:txBody>
      </p:sp>
      <p:grpSp>
        <p:nvGrpSpPr>
          <p:cNvPr id="492" name="Google Shape;492;p34"/>
          <p:cNvGrpSpPr/>
          <p:nvPr/>
        </p:nvGrpSpPr>
        <p:grpSpPr>
          <a:xfrm>
            <a:off x="2691137" y="777628"/>
            <a:ext cx="3555208" cy="475037"/>
            <a:chOff x="6974992" y="1394136"/>
            <a:chExt cx="596882" cy="630608"/>
          </a:xfrm>
        </p:grpSpPr>
        <p:sp>
          <p:nvSpPr>
            <p:cNvPr id="493" name="Google Shape;493;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4" name="Google Shape;494;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3600"/>
                <a:buFont typeface="Staatliches"/>
                <a:buNone/>
              </a:pPr>
              <a:r>
                <a:rPr b="1" lang="tr-TR" sz="2400">
                  <a:solidFill>
                    <a:schemeClr val="lt1"/>
                  </a:solidFill>
                  <a:latin typeface="Staatliches"/>
                  <a:ea typeface="Staatliches"/>
                  <a:cs typeface="Staatliches"/>
                  <a:sym typeface="Staatliches"/>
                </a:rPr>
                <a:t>financial services</a:t>
              </a:r>
              <a:endParaRPr sz="1800">
                <a:solidFill>
                  <a:srgbClr val="FFFFFF"/>
                </a:solidFill>
              </a:endParaRPr>
            </a:p>
          </p:txBody>
        </p:sp>
      </p:grpSp>
      <p:grpSp>
        <p:nvGrpSpPr>
          <p:cNvPr id="495" name="Google Shape;495;p34"/>
          <p:cNvGrpSpPr/>
          <p:nvPr/>
        </p:nvGrpSpPr>
        <p:grpSpPr>
          <a:xfrm>
            <a:off x="2691408" y="1954245"/>
            <a:ext cx="3555232" cy="475037"/>
            <a:chOff x="6974992" y="1394136"/>
            <a:chExt cx="596882" cy="630608"/>
          </a:xfrm>
        </p:grpSpPr>
        <p:sp>
          <p:nvSpPr>
            <p:cNvPr id="496" name="Google Shape;496;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7" name="Google Shape;497;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8" name="Google Shape;498;p34"/>
          <p:cNvSpPr txBox="1"/>
          <p:nvPr/>
        </p:nvSpPr>
        <p:spPr>
          <a:xfrm>
            <a:off x="2733589" y="1919897"/>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software</a:t>
            </a:r>
            <a:endParaRPr b="1" i="0" sz="2400" u="none" cap="none" strike="noStrike">
              <a:solidFill>
                <a:srgbClr val="FFFFFF"/>
              </a:solidFill>
              <a:latin typeface="Staatliches"/>
              <a:ea typeface="Staatliches"/>
              <a:cs typeface="Staatliches"/>
              <a:sym typeface="Staatliches"/>
            </a:endParaRPr>
          </a:p>
        </p:txBody>
      </p:sp>
      <p:grpSp>
        <p:nvGrpSpPr>
          <p:cNvPr id="499" name="Google Shape;499;p34"/>
          <p:cNvGrpSpPr/>
          <p:nvPr/>
        </p:nvGrpSpPr>
        <p:grpSpPr>
          <a:xfrm>
            <a:off x="2691414" y="2542554"/>
            <a:ext cx="3555232" cy="475037"/>
            <a:chOff x="6974992" y="1394136"/>
            <a:chExt cx="596882" cy="630608"/>
          </a:xfrm>
        </p:grpSpPr>
        <p:sp>
          <p:nvSpPr>
            <p:cNvPr id="500" name="Google Shape;500;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1" name="Google Shape;501;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02" name="Google Shape;502;p34"/>
          <p:cNvSpPr txBox="1"/>
          <p:nvPr/>
        </p:nvSpPr>
        <p:spPr>
          <a:xfrm>
            <a:off x="2733595" y="2508206"/>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high-tech</a:t>
            </a:r>
            <a:endParaRPr b="1" i="0" sz="2400" u="none" cap="none" strike="noStrike">
              <a:solidFill>
                <a:srgbClr val="FFFFFF"/>
              </a:solidFill>
              <a:latin typeface="Staatliches"/>
              <a:ea typeface="Staatliches"/>
              <a:cs typeface="Staatliches"/>
              <a:sym typeface="Staatliches"/>
            </a:endParaRPr>
          </a:p>
        </p:txBody>
      </p:sp>
      <p:grpSp>
        <p:nvGrpSpPr>
          <p:cNvPr id="503" name="Google Shape;503;p34"/>
          <p:cNvGrpSpPr/>
          <p:nvPr/>
        </p:nvGrpSpPr>
        <p:grpSpPr>
          <a:xfrm>
            <a:off x="2691414" y="3117028"/>
            <a:ext cx="3555232" cy="475037"/>
            <a:chOff x="6974992" y="1394136"/>
            <a:chExt cx="596882" cy="630608"/>
          </a:xfrm>
        </p:grpSpPr>
        <p:sp>
          <p:nvSpPr>
            <p:cNvPr id="504" name="Google Shape;504;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06" name="Google Shape;506;p34"/>
          <p:cNvSpPr txBox="1"/>
          <p:nvPr/>
        </p:nvSpPr>
        <p:spPr>
          <a:xfrm>
            <a:off x="2733595" y="3082680"/>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automotive</a:t>
            </a:r>
            <a:endParaRPr b="1" i="0" sz="2400" u="none" cap="none" strike="noStrike">
              <a:solidFill>
                <a:srgbClr val="FFFFFF"/>
              </a:solidFill>
              <a:latin typeface="Staatliches"/>
              <a:ea typeface="Staatliches"/>
              <a:cs typeface="Staatliches"/>
              <a:sym typeface="Staatliches"/>
            </a:endParaRPr>
          </a:p>
        </p:txBody>
      </p:sp>
      <p:grpSp>
        <p:nvGrpSpPr>
          <p:cNvPr id="507" name="Google Shape;507;p34"/>
          <p:cNvGrpSpPr/>
          <p:nvPr/>
        </p:nvGrpSpPr>
        <p:grpSpPr>
          <a:xfrm>
            <a:off x="2691402" y="3705337"/>
            <a:ext cx="3555232" cy="475037"/>
            <a:chOff x="6974992" y="1394136"/>
            <a:chExt cx="596882" cy="630608"/>
          </a:xfrm>
        </p:grpSpPr>
        <p:sp>
          <p:nvSpPr>
            <p:cNvPr id="508" name="Google Shape;508;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9" name="Google Shape;509;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10" name="Google Shape;510;p34"/>
          <p:cNvSpPr txBox="1"/>
          <p:nvPr/>
        </p:nvSpPr>
        <p:spPr>
          <a:xfrm>
            <a:off x="2733583" y="3670989"/>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government</a:t>
            </a:r>
            <a:endParaRPr b="1" i="0" sz="2400" u="none" cap="none" strike="noStrike">
              <a:solidFill>
                <a:srgbClr val="FFFFFF"/>
              </a:solidFill>
              <a:latin typeface="Staatliches"/>
              <a:ea typeface="Staatliches"/>
              <a:cs typeface="Staatliches"/>
              <a:sym typeface="Staatliches"/>
            </a:endParaRPr>
          </a:p>
        </p:txBody>
      </p:sp>
      <p:grpSp>
        <p:nvGrpSpPr>
          <p:cNvPr id="511" name="Google Shape;511;p34"/>
          <p:cNvGrpSpPr/>
          <p:nvPr/>
        </p:nvGrpSpPr>
        <p:grpSpPr>
          <a:xfrm>
            <a:off x="2691408" y="4293646"/>
            <a:ext cx="3555232" cy="475037"/>
            <a:chOff x="6974992" y="1394136"/>
            <a:chExt cx="596882" cy="630608"/>
          </a:xfrm>
        </p:grpSpPr>
        <p:sp>
          <p:nvSpPr>
            <p:cNvPr id="512" name="Google Shape;512;p34"/>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3" name="Google Shape;513;p34"/>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14" name="Google Shape;514;p34"/>
          <p:cNvSpPr txBox="1"/>
          <p:nvPr/>
        </p:nvSpPr>
        <p:spPr>
          <a:xfrm>
            <a:off x="2733589" y="4259298"/>
            <a:ext cx="3470866" cy="5232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200">
                <a:solidFill>
                  <a:srgbClr val="FFFFFF"/>
                </a:solidFill>
                <a:latin typeface="Staatliches"/>
                <a:ea typeface="Staatliches"/>
                <a:cs typeface="Staatliches"/>
                <a:sym typeface="Staatliches"/>
              </a:rPr>
              <a:t>non-profit organizations</a:t>
            </a:r>
            <a:endParaRPr b="1" i="0" sz="2200" u="none" cap="none" strike="noStrike">
              <a:solidFill>
                <a:srgbClr val="FFFFFF"/>
              </a:solidFill>
              <a:latin typeface="Staatliches"/>
              <a:ea typeface="Staatliches"/>
              <a:cs typeface="Staatliches"/>
              <a:sym typeface="Staatliches"/>
            </a:endParaRPr>
          </a:p>
        </p:txBody>
      </p:sp>
      <p:pic>
        <p:nvPicPr>
          <p:cNvPr id="515" name="Google Shape;515;p34"/>
          <p:cNvPicPr preferRelativeResize="0"/>
          <p:nvPr/>
        </p:nvPicPr>
        <p:blipFill>
          <a:blip r:embed="rId3">
            <a:alphaModFix/>
          </a:blip>
          <a:stretch>
            <a:fillRect/>
          </a:stretch>
        </p:blipFill>
        <p:spPr>
          <a:xfrm>
            <a:off x="823300" y="800100"/>
            <a:ext cx="907350" cy="907350"/>
          </a:xfrm>
          <a:prstGeom prst="rect">
            <a:avLst/>
          </a:prstGeom>
          <a:noFill/>
          <a:ln>
            <a:noFill/>
          </a:ln>
        </p:spPr>
      </p:pic>
      <p:pic>
        <p:nvPicPr>
          <p:cNvPr id="516" name="Google Shape;516;p34"/>
          <p:cNvPicPr preferRelativeResize="0"/>
          <p:nvPr/>
        </p:nvPicPr>
        <p:blipFill>
          <a:blip r:embed="rId4">
            <a:alphaModFix/>
          </a:blip>
          <a:stretch>
            <a:fillRect/>
          </a:stretch>
        </p:blipFill>
        <p:spPr>
          <a:xfrm>
            <a:off x="790500" y="2175325"/>
            <a:ext cx="907350" cy="907350"/>
          </a:xfrm>
          <a:prstGeom prst="rect">
            <a:avLst/>
          </a:prstGeom>
          <a:noFill/>
          <a:ln>
            <a:noFill/>
          </a:ln>
        </p:spPr>
      </p:pic>
      <p:pic>
        <p:nvPicPr>
          <p:cNvPr id="517" name="Google Shape;517;p34"/>
          <p:cNvPicPr preferRelativeResize="0"/>
          <p:nvPr/>
        </p:nvPicPr>
        <p:blipFill>
          <a:blip r:embed="rId5">
            <a:alphaModFix/>
          </a:blip>
          <a:stretch>
            <a:fillRect/>
          </a:stretch>
        </p:blipFill>
        <p:spPr>
          <a:xfrm>
            <a:off x="823300" y="3671000"/>
            <a:ext cx="841750" cy="841750"/>
          </a:xfrm>
          <a:prstGeom prst="rect">
            <a:avLst/>
          </a:prstGeom>
          <a:noFill/>
          <a:ln>
            <a:noFill/>
          </a:ln>
        </p:spPr>
      </p:pic>
      <p:pic>
        <p:nvPicPr>
          <p:cNvPr id="518" name="Google Shape;518;p34"/>
          <p:cNvPicPr preferRelativeResize="0"/>
          <p:nvPr/>
        </p:nvPicPr>
        <p:blipFill>
          <a:blip r:embed="rId6">
            <a:alphaModFix/>
          </a:blip>
          <a:stretch>
            <a:fillRect/>
          </a:stretch>
        </p:blipFill>
        <p:spPr>
          <a:xfrm>
            <a:off x="7350250" y="676775"/>
            <a:ext cx="1030675" cy="1030675"/>
          </a:xfrm>
          <a:prstGeom prst="rect">
            <a:avLst/>
          </a:prstGeom>
          <a:noFill/>
          <a:ln>
            <a:noFill/>
          </a:ln>
        </p:spPr>
      </p:pic>
      <p:pic>
        <p:nvPicPr>
          <p:cNvPr id="519" name="Google Shape;519;p34"/>
          <p:cNvPicPr preferRelativeResize="0"/>
          <p:nvPr/>
        </p:nvPicPr>
        <p:blipFill>
          <a:blip r:embed="rId7">
            <a:alphaModFix/>
          </a:blip>
          <a:stretch>
            <a:fillRect/>
          </a:stretch>
        </p:blipFill>
        <p:spPr>
          <a:xfrm>
            <a:off x="7350250" y="2056413"/>
            <a:ext cx="1030675" cy="1030675"/>
          </a:xfrm>
          <a:prstGeom prst="rect">
            <a:avLst/>
          </a:prstGeom>
          <a:noFill/>
          <a:ln>
            <a:noFill/>
          </a:ln>
        </p:spPr>
      </p:pic>
      <p:pic>
        <p:nvPicPr>
          <p:cNvPr id="520" name="Google Shape;520;p34"/>
          <p:cNvPicPr preferRelativeResize="0"/>
          <p:nvPr/>
        </p:nvPicPr>
        <p:blipFill>
          <a:blip r:embed="rId8">
            <a:alphaModFix/>
          </a:blip>
          <a:stretch>
            <a:fillRect/>
          </a:stretch>
        </p:blipFill>
        <p:spPr>
          <a:xfrm>
            <a:off x="7397425" y="3600125"/>
            <a:ext cx="983500" cy="983500"/>
          </a:xfrm>
          <a:prstGeom prst="rect">
            <a:avLst/>
          </a:prstGeom>
          <a:noFill/>
          <a:ln>
            <a:noFill/>
          </a:ln>
        </p:spPr>
      </p:pic>
      <p:sp>
        <p:nvSpPr>
          <p:cNvPr id="521" name="Google Shape;521;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grpSp>
        <p:nvGrpSpPr>
          <p:cNvPr id="527" name="Google Shape;527;p35"/>
          <p:cNvGrpSpPr/>
          <p:nvPr/>
        </p:nvGrpSpPr>
        <p:grpSpPr>
          <a:xfrm>
            <a:off x="405143" y="1365937"/>
            <a:ext cx="3555208" cy="475037"/>
            <a:chOff x="6974992" y="1394136"/>
            <a:chExt cx="596882" cy="630608"/>
          </a:xfrm>
        </p:grpSpPr>
        <p:sp>
          <p:nvSpPr>
            <p:cNvPr id="528" name="Google Shape;528;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9" name="Google Shape;529;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30" name="Google Shape;530;p35"/>
          <p:cNvSpPr txBox="1"/>
          <p:nvPr/>
        </p:nvSpPr>
        <p:spPr>
          <a:xfrm>
            <a:off x="447601" y="1331588"/>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retail</a:t>
            </a:r>
            <a:endParaRPr b="1" i="0" sz="2400" u="none" cap="none" strike="noStrike">
              <a:solidFill>
                <a:srgbClr val="FFFFFF"/>
              </a:solidFill>
              <a:latin typeface="Staatliches"/>
              <a:ea typeface="Staatliches"/>
              <a:cs typeface="Staatliches"/>
              <a:sym typeface="Staatliches"/>
            </a:endParaRPr>
          </a:p>
        </p:txBody>
      </p:sp>
      <p:grpSp>
        <p:nvGrpSpPr>
          <p:cNvPr id="531" name="Google Shape;531;p35"/>
          <p:cNvGrpSpPr/>
          <p:nvPr/>
        </p:nvGrpSpPr>
        <p:grpSpPr>
          <a:xfrm>
            <a:off x="405137" y="777628"/>
            <a:ext cx="3555208" cy="475037"/>
            <a:chOff x="6974992" y="1394136"/>
            <a:chExt cx="596882" cy="630608"/>
          </a:xfrm>
        </p:grpSpPr>
        <p:sp>
          <p:nvSpPr>
            <p:cNvPr id="532" name="Google Shape;532;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3" name="Google Shape;533;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3600"/>
                <a:buFont typeface="Staatliches"/>
                <a:buNone/>
              </a:pPr>
              <a:r>
                <a:rPr b="1" lang="tr-TR" sz="2400">
                  <a:solidFill>
                    <a:schemeClr val="lt1"/>
                  </a:solidFill>
                  <a:latin typeface="Staatliches"/>
                  <a:ea typeface="Staatliches"/>
                  <a:cs typeface="Staatliches"/>
                  <a:sym typeface="Staatliches"/>
                </a:rPr>
                <a:t>financial services</a:t>
              </a:r>
              <a:endParaRPr sz="1800">
                <a:solidFill>
                  <a:srgbClr val="FFFFFF"/>
                </a:solidFill>
              </a:endParaRPr>
            </a:p>
          </p:txBody>
        </p:sp>
      </p:grpSp>
      <p:grpSp>
        <p:nvGrpSpPr>
          <p:cNvPr id="534" name="Google Shape;534;p35"/>
          <p:cNvGrpSpPr/>
          <p:nvPr/>
        </p:nvGrpSpPr>
        <p:grpSpPr>
          <a:xfrm>
            <a:off x="405130" y="1954246"/>
            <a:ext cx="3555208" cy="475037"/>
            <a:chOff x="6974992" y="1394136"/>
            <a:chExt cx="596882" cy="630608"/>
          </a:xfrm>
        </p:grpSpPr>
        <p:sp>
          <p:nvSpPr>
            <p:cNvPr id="535" name="Google Shape;535;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6" name="Google Shape;536;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37" name="Google Shape;537;p35"/>
          <p:cNvSpPr txBox="1"/>
          <p:nvPr/>
        </p:nvSpPr>
        <p:spPr>
          <a:xfrm>
            <a:off x="447589" y="1919897"/>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software</a:t>
            </a:r>
            <a:endParaRPr b="1" i="0" sz="2400" u="none" cap="none" strike="noStrike">
              <a:solidFill>
                <a:srgbClr val="FFFFFF"/>
              </a:solidFill>
              <a:latin typeface="Staatliches"/>
              <a:ea typeface="Staatliches"/>
              <a:cs typeface="Staatliches"/>
              <a:sym typeface="Staatliches"/>
            </a:endParaRPr>
          </a:p>
        </p:txBody>
      </p:sp>
      <p:grpSp>
        <p:nvGrpSpPr>
          <p:cNvPr id="538" name="Google Shape;538;p35"/>
          <p:cNvGrpSpPr/>
          <p:nvPr/>
        </p:nvGrpSpPr>
        <p:grpSpPr>
          <a:xfrm>
            <a:off x="405137" y="2542555"/>
            <a:ext cx="3555208" cy="475037"/>
            <a:chOff x="6974992" y="1394136"/>
            <a:chExt cx="596882" cy="630608"/>
          </a:xfrm>
        </p:grpSpPr>
        <p:sp>
          <p:nvSpPr>
            <p:cNvPr id="539" name="Google Shape;539;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0" name="Google Shape;540;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1" name="Google Shape;541;p35"/>
          <p:cNvSpPr txBox="1"/>
          <p:nvPr/>
        </p:nvSpPr>
        <p:spPr>
          <a:xfrm>
            <a:off x="447595" y="2508206"/>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high-tech</a:t>
            </a:r>
            <a:endParaRPr b="1" i="0" sz="2400" u="none" cap="none" strike="noStrike">
              <a:solidFill>
                <a:srgbClr val="FFFFFF"/>
              </a:solidFill>
              <a:latin typeface="Staatliches"/>
              <a:ea typeface="Staatliches"/>
              <a:cs typeface="Staatliches"/>
              <a:sym typeface="Staatliches"/>
            </a:endParaRPr>
          </a:p>
        </p:txBody>
      </p:sp>
      <p:grpSp>
        <p:nvGrpSpPr>
          <p:cNvPr id="542" name="Google Shape;542;p35"/>
          <p:cNvGrpSpPr/>
          <p:nvPr/>
        </p:nvGrpSpPr>
        <p:grpSpPr>
          <a:xfrm>
            <a:off x="405137" y="3117029"/>
            <a:ext cx="3555208" cy="475037"/>
            <a:chOff x="6974992" y="1394136"/>
            <a:chExt cx="596882" cy="630608"/>
          </a:xfrm>
        </p:grpSpPr>
        <p:sp>
          <p:nvSpPr>
            <p:cNvPr id="543" name="Google Shape;543;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5" name="Google Shape;545;p35"/>
          <p:cNvSpPr txBox="1"/>
          <p:nvPr/>
        </p:nvSpPr>
        <p:spPr>
          <a:xfrm>
            <a:off x="447595" y="3082680"/>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automotive</a:t>
            </a:r>
            <a:endParaRPr b="1" i="0" sz="2400" u="none" cap="none" strike="noStrike">
              <a:solidFill>
                <a:srgbClr val="FFFFFF"/>
              </a:solidFill>
              <a:latin typeface="Staatliches"/>
              <a:ea typeface="Staatliches"/>
              <a:cs typeface="Staatliches"/>
              <a:sym typeface="Staatliches"/>
            </a:endParaRPr>
          </a:p>
        </p:txBody>
      </p:sp>
      <p:grpSp>
        <p:nvGrpSpPr>
          <p:cNvPr id="546" name="Google Shape;546;p35"/>
          <p:cNvGrpSpPr/>
          <p:nvPr/>
        </p:nvGrpSpPr>
        <p:grpSpPr>
          <a:xfrm>
            <a:off x="405124" y="3705338"/>
            <a:ext cx="3555208" cy="475037"/>
            <a:chOff x="6974992" y="1394136"/>
            <a:chExt cx="596882" cy="630608"/>
          </a:xfrm>
        </p:grpSpPr>
        <p:sp>
          <p:nvSpPr>
            <p:cNvPr id="547" name="Google Shape;547;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49" name="Google Shape;549;p35"/>
          <p:cNvSpPr txBox="1"/>
          <p:nvPr/>
        </p:nvSpPr>
        <p:spPr>
          <a:xfrm>
            <a:off x="447583" y="3670989"/>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400">
                <a:solidFill>
                  <a:srgbClr val="FFFFFF"/>
                </a:solidFill>
                <a:latin typeface="Staatliches"/>
                <a:ea typeface="Staatliches"/>
                <a:cs typeface="Staatliches"/>
                <a:sym typeface="Staatliches"/>
              </a:rPr>
              <a:t>government</a:t>
            </a:r>
            <a:endParaRPr b="1" i="0" sz="2400" u="none" cap="none" strike="noStrike">
              <a:solidFill>
                <a:srgbClr val="FFFFFF"/>
              </a:solidFill>
              <a:latin typeface="Staatliches"/>
              <a:ea typeface="Staatliches"/>
              <a:cs typeface="Staatliches"/>
              <a:sym typeface="Staatliches"/>
            </a:endParaRPr>
          </a:p>
        </p:txBody>
      </p:sp>
      <p:grpSp>
        <p:nvGrpSpPr>
          <p:cNvPr id="550" name="Google Shape;550;p35"/>
          <p:cNvGrpSpPr/>
          <p:nvPr/>
        </p:nvGrpSpPr>
        <p:grpSpPr>
          <a:xfrm>
            <a:off x="405130" y="4293647"/>
            <a:ext cx="3555208" cy="475037"/>
            <a:chOff x="6974992" y="1394136"/>
            <a:chExt cx="596882" cy="630608"/>
          </a:xfrm>
        </p:grpSpPr>
        <p:sp>
          <p:nvSpPr>
            <p:cNvPr id="551" name="Google Shape;551;p35"/>
            <p:cNvSpPr/>
            <p:nvPr/>
          </p:nvSpPr>
          <p:spPr>
            <a:xfrm>
              <a:off x="6982074" y="1434944"/>
              <a:ext cx="589800" cy="58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2" name="Google Shape;552;p35"/>
            <p:cNvSpPr/>
            <p:nvPr/>
          </p:nvSpPr>
          <p:spPr>
            <a:xfrm>
              <a:off x="6974992" y="1394136"/>
              <a:ext cx="589800" cy="589800"/>
            </a:xfrm>
            <a:prstGeom prst="roundRect">
              <a:avLst>
                <a:gd fmla="val 16667" name="adj"/>
              </a:avLst>
            </a:prstGeom>
            <a:solidFill>
              <a:srgbClr val="1155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53" name="Google Shape;553;p35"/>
          <p:cNvSpPr txBox="1"/>
          <p:nvPr/>
        </p:nvSpPr>
        <p:spPr>
          <a:xfrm>
            <a:off x="447589" y="4259298"/>
            <a:ext cx="3471000" cy="52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3600"/>
              <a:buFont typeface="Staatliches"/>
              <a:buNone/>
            </a:pPr>
            <a:r>
              <a:rPr b="1" lang="tr-TR" sz="2200">
                <a:solidFill>
                  <a:srgbClr val="FFFFFF"/>
                </a:solidFill>
                <a:latin typeface="Staatliches"/>
                <a:ea typeface="Staatliches"/>
                <a:cs typeface="Staatliches"/>
                <a:sym typeface="Staatliches"/>
              </a:rPr>
              <a:t>non-profit organizations</a:t>
            </a:r>
            <a:endParaRPr b="1" i="0" sz="2200" u="none" cap="none" strike="noStrike">
              <a:solidFill>
                <a:srgbClr val="FFFFFF"/>
              </a:solidFill>
              <a:latin typeface="Staatliches"/>
              <a:ea typeface="Staatliches"/>
              <a:cs typeface="Staatliches"/>
              <a:sym typeface="Staatliches"/>
            </a:endParaRPr>
          </a:p>
        </p:txBody>
      </p:sp>
      <p:pic>
        <p:nvPicPr>
          <p:cNvPr id="554" name="Google Shape;554;p35"/>
          <p:cNvPicPr preferRelativeResize="0"/>
          <p:nvPr/>
        </p:nvPicPr>
        <p:blipFill>
          <a:blip r:embed="rId3">
            <a:alphaModFix/>
          </a:blip>
          <a:stretch>
            <a:fillRect/>
          </a:stretch>
        </p:blipFill>
        <p:spPr>
          <a:xfrm>
            <a:off x="4253264" y="2142838"/>
            <a:ext cx="2442294" cy="503622"/>
          </a:xfrm>
          <a:prstGeom prst="rect">
            <a:avLst/>
          </a:prstGeom>
          <a:noFill/>
          <a:ln>
            <a:noFill/>
          </a:ln>
        </p:spPr>
      </p:pic>
      <p:pic>
        <p:nvPicPr>
          <p:cNvPr id="555" name="Google Shape;555;p35"/>
          <p:cNvPicPr preferRelativeResize="0"/>
          <p:nvPr/>
        </p:nvPicPr>
        <p:blipFill>
          <a:blip r:embed="rId4">
            <a:alphaModFix/>
          </a:blip>
          <a:stretch>
            <a:fillRect/>
          </a:stretch>
        </p:blipFill>
        <p:spPr>
          <a:xfrm>
            <a:off x="6820300" y="857800"/>
            <a:ext cx="2149375" cy="878425"/>
          </a:xfrm>
          <a:prstGeom prst="rect">
            <a:avLst/>
          </a:prstGeom>
          <a:noFill/>
          <a:ln>
            <a:noFill/>
          </a:ln>
        </p:spPr>
      </p:pic>
      <p:pic>
        <p:nvPicPr>
          <p:cNvPr id="556" name="Google Shape;556;p35"/>
          <p:cNvPicPr preferRelativeResize="0"/>
          <p:nvPr/>
        </p:nvPicPr>
        <p:blipFill>
          <a:blip r:embed="rId5">
            <a:alphaModFix/>
          </a:blip>
          <a:stretch>
            <a:fillRect/>
          </a:stretch>
        </p:blipFill>
        <p:spPr>
          <a:xfrm>
            <a:off x="4253275" y="3811475"/>
            <a:ext cx="1756852" cy="878426"/>
          </a:xfrm>
          <a:prstGeom prst="rect">
            <a:avLst/>
          </a:prstGeom>
          <a:noFill/>
          <a:ln>
            <a:noFill/>
          </a:ln>
        </p:spPr>
      </p:pic>
      <p:pic>
        <p:nvPicPr>
          <p:cNvPr id="557" name="Google Shape;557;p35"/>
          <p:cNvPicPr preferRelativeResize="0"/>
          <p:nvPr/>
        </p:nvPicPr>
        <p:blipFill>
          <a:blip r:embed="rId6">
            <a:alphaModFix/>
          </a:blip>
          <a:stretch>
            <a:fillRect/>
          </a:stretch>
        </p:blipFill>
        <p:spPr>
          <a:xfrm>
            <a:off x="6988475" y="2083613"/>
            <a:ext cx="1981200" cy="695325"/>
          </a:xfrm>
          <a:prstGeom prst="rect">
            <a:avLst/>
          </a:prstGeom>
          <a:noFill/>
          <a:ln>
            <a:noFill/>
          </a:ln>
        </p:spPr>
      </p:pic>
      <p:pic>
        <p:nvPicPr>
          <p:cNvPr id="558" name="Google Shape;558;p35"/>
          <p:cNvPicPr preferRelativeResize="0"/>
          <p:nvPr/>
        </p:nvPicPr>
        <p:blipFill>
          <a:blip r:embed="rId7">
            <a:alphaModFix/>
          </a:blip>
          <a:stretch>
            <a:fillRect/>
          </a:stretch>
        </p:blipFill>
        <p:spPr>
          <a:xfrm>
            <a:off x="6444150" y="3989088"/>
            <a:ext cx="2398000" cy="523200"/>
          </a:xfrm>
          <a:prstGeom prst="rect">
            <a:avLst/>
          </a:prstGeom>
          <a:noFill/>
          <a:ln>
            <a:noFill/>
          </a:ln>
        </p:spPr>
      </p:pic>
      <p:pic>
        <p:nvPicPr>
          <p:cNvPr id="559" name="Google Shape;559;p35"/>
          <p:cNvPicPr preferRelativeResize="0"/>
          <p:nvPr/>
        </p:nvPicPr>
        <p:blipFill>
          <a:blip r:embed="rId8">
            <a:alphaModFix/>
          </a:blip>
          <a:stretch>
            <a:fillRect/>
          </a:stretch>
        </p:blipFill>
        <p:spPr>
          <a:xfrm>
            <a:off x="4294762" y="676193"/>
            <a:ext cx="2149375" cy="1060032"/>
          </a:xfrm>
          <a:prstGeom prst="rect">
            <a:avLst/>
          </a:prstGeom>
          <a:noFill/>
          <a:ln>
            <a:noFill/>
          </a:ln>
        </p:spPr>
      </p:pic>
      <p:pic>
        <p:nvPicPr>
          <p:cNvPr id="560" name="Google Shape;560;p35"/>
          <p:cNvPicPr preferRelativeResize="0"/>
          <p:nvPr/>
        </p:nvPicPr>
        <p:blipFill>
          <a:blip r:embed="rId9">
            <a:alphaModFix/>
          </a:blip>
          <a:stretch>
            <a:fillRect/>
          </a:stretch>
        </p:blipFill>
        <p:spPr>
          <a:xfrm>
            <a:off x="4294750" y="3138900"/>
            <a:ext cx="2667150" cy="431300"/>
          </a:xfrm>
          <a:prstGeom prst="rect">
            <a:avLst/>
          </a:prstGeom>
          <a:noFill/>
          <a:ln>
            <a:noFill/>
          </a:ln>
        </p:spPr>
      </p:pic>
      <p:pic>
        <p:nvPicPr>
          <p:cNvPr id="561" name="Google Shape;561;p35"/>
          <p:cNvPicPr preferRelativeResize="0"/>
          <p:nvPr/>
        </p:nvPicPr>
        <p:blipFill>
          <a:blip r:embed="rId10">
            <a:alphaModFix/>
          </a:blip>
          <a:stretch>
            <a:fillRect/>
          </a:stretch>
        </p:blipFill>
        <p:spPr>
          <a:xfrm>
            <a:off x="7162800" y="3015727"/>
            <a:ext cx="1981200" cy="657097"/>
          </a:xfrm>
          <a:prstGeom prst="rect">
            <a:avLst/>
          </a:prstGeom>
          <a:noFill/>
          <a:ln>
            <a:noFill/>
          </a:ln>
        </p:spPr>
      </p:pic>
      <p:sp>
        <p:nvSpPr>
          <p:cNvPr id="562" name="Google Shape;562;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68" name="Google Shape;568;p36"/>
          <p:cNvSpPr txBox="1"/>
          <p:nvPr>
            <p:ph type="title"/>
          </p:nvPr>
        </p:nvSpPr>
        <p:spPr>
          <a:xfrm>
            <a:off x="431800" y="173800"/>
            <a:ext cx="81114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Customer Story</a:t>
            </a:r>
            <a:endParaRPr sz="4000">
              <a:solidFill>
                <a:srgbClr val="419DD3"/>
              </a:solidFill>
              <a:latin typeface="Raleway Medium"/>
              <a:ea typeface="Raleway Medium"/>
              <a:cs typeface="Raleway Medium"/>
              <a:sym typeface="Raleway Medium"/>
            </a:endParaRPr>
          </a:p>
        </p:txBody>
      </p:sp>
      <p:pic>
        <p:nvPicPr>
          <p:cNvPr descr="Autodesk employs over 2,000 software engineers, plus product and project managers who rely on JIRA to plan, collaborate, and ship great products. Check out Confluence (http://www.atlassian.com/confluence) and JIRA Software (https://www.atlassian.com/software/jira)&#10;Read this story (https://www.atlassian.com/customers/autodesk) and others (https://www.atlassian.com/customers)." id="569" name="Google Shape;569;p36" title="Autodesk standardizes on JIRA across engineering teams | JIRA Software Customer Story">
            <a:hlinkClick r:id="rId3"/>
          </p:cNvPr>
          <p:cNvPicPr preferRelativeResize="0"/>
          <p:nvPr/>
        </p:nvPicPr>
        <p:blipFill>
          <a:blip r:embed="rId4">
            <a:alphaModFix/>
          </a:blip>
          <a:stretch>
            <a:fillRect/>
          </a:stretch>
        </p:blipFill>
        <p:spPr>
          <a:xfrm>
            <a:off x="1714500" y="662025"/>
            <a:ext cx="5715000" cy="4286250"/>
          </a:xfrm>
          <a:prstGeom prst="rect">
            <a:avLst/>
          </a:prstGeom>
          <a:noFill/>
          <a:ln>
            <a:noFill/>
          </a:ln>
        </p:spPr>
      </p:pic>
      <p:pic>
        <p:nvPicPr>
          <p:cNvPr id="570" name="Google Shape;570;p36"/>
          <p:cNvPicPr preferRelativeResize="0"/>
          <p:nvPr/>
        </p:nvPicPr>
        <p:blipFill>
          <a:blip r:embed="rId5">
            <a:alphaModFix/>
          </a:blip>
          <a:stretch>
            <a:fillRect/>
          </a:stretch>
        </p:blipFill>
        <p:spPr>
          <a:xfrm>
            <a:off x="5468275" y="0"/>
            <a:ext cx="1556275" cy="76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74" name="Shape 574"/>
        <p:cNvGrpSpPr/>
        <p:nvPr/>
      </p:nvGrpSpPr>
      <p:grpSpPr>
        <a:xfrm>
          <a:off x="0" y="0"/>
          <a:ext cx="0" cy="0"/>
          <a:chOff x="0" y="0"/>
          <a:chExt cx="0" cy="0"/>
        </a:xfrm>
      </p:grpSpPr>
      <p:sp>
        <p:nvSpPr>
          <p:cNvPr id="575" name="Google Shape;575;p37"/>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Jira is only used by software </a:t>
            </a:r>
            <a:r>
              <a:rPr lang="tr-TR" sz="3100">
                <a:solidFill>
                  <a:srgbClr val="4A86E8"/>
                </a:solidFill>
                <a:latin typeface="Proxima Nova Semibold"/>
                <a:ea typeface="Proxima Nova Semibold"/>
                <a:cs typeface="Proxima Nova Semibold"/>
                <a:sym typeface="Proxima Nova Semibold"/>
              </a:rPr>
              <a:t>development</a:t>
            </a:r>
            <a:r>
              <a:rPr lang="tr-TR" sz="3100">
                <a:solidFill>
                  <a:srgbClr val="4A86E8"/>
                </a:solidFill>
                <a:latin typeface="Proxima Nova Semibold"/>
                <a:ea typeface="Proxima Nova Semibold"/>
                <a:cs typeface="Proxima Nova Semibold"/>
                <a:sym typeface="Proxima Nova Semibold"/>
              </a:rPr>
              <a:t> teams.</a:t>
            </a:r>
            <a:endParaRPr sz="3100">
              <a:solidFill>
                <a:srgbClr val="4A86E8"/>
              </a:solidFill>
              <a:latin typeface="Proxima Nova Semibold"/>
              <a:ea typeface="Proxima Nova Semibold"/>
              <a:cs typeface="Proxima Nova Semibold"/>
              <a:sym typeface="Proxima Nova Semibold"/>
            </a:endParaRPr>
          </a:p>
        </p:txBody>
      </p:sp>
      <p:pic>
        <p:nvPicPr>
          <p:cNvPr id="577" name="Google Shape;577;p37"/>
          <p:cNvPicPr preferRelativeResize="0"/>
          <p:nvPr/>
        </p:nvPicPr>
        <p:blipFill>
          <a:blip r:embed="rId3">
            <a:alphaModFix/>
          </a:blip>
          <a:stretch>
            <a:fillRect/>
          </a:stretch>
        </p:blipFill>
        <p:spPr>
          <a:xfrm>
            <a:off x="5681975" y="1488438"/>
            <a:ext cx="3241975" cy="3241975"/>
          </a:xfrm>
          <a:prstGeom prst="rect">
            <a:avLst/>
          </a:prstGeom>
          <a:noFill/>
          <a:ln>
            <a:noFill/>
          </a:ln>
        </p:spPr>
      </p:pic>
      <p:pic>
        <p:nvPicPr>
          <p:cNvPr id="578" name="Google Shape;578;p37"/>
          <p:cNvPicPr preferRelativeResize="0"/>
          <p:nvPr/>
        </p:nvPicPr>
        <p:blipFill>
          <a:blip r:embed="rId4">
            <a:alphaModFix/>
          </a:blip>
          <a:stretch>
            <a:fillRect/>
          </a:stretch>
        </p:blipFill>
        <p:spPr>
          <a:xfrm>
            <a:off x="2264000" y="918100"/>
            <a:ext cx="1363800" cy="1363800"/>
          </a:xfrm>
          <a:prstGeom prst="rect">
            <a:avLst/>
          </a:prstGeom>
          <a:noFill/>
          <a:ln>
            <a:noFill/>
          </a:ln>
        </p:spPr>
      </p:pic>
      <p:pic>
        <p:nvPicPr>
          <p:cNvPr id="579" name="Google Shape;579;p37">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580" name="Google Shape;580;p37">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84" name="Shape 584"/>
        <p:cNvGrpSpPr/>
        <p:nvPr/>
      </p:nvGrpSpPr>
      <p:grpSpPr>
        <a:xfrm>
          <a:off x="0" y="0"/>
          <a:ext cx="0" cy="0"/>
          <a:chOff x="0" y="0"/>
          <a:chExt cx="0" cy="0"/>
        </a:xfrm>
      </p:grpSpPr>
      <p:pic>
        <p:nvPicPr>
          <p:cNvPr id="585" name="Google Shape;585;p38"/>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sp>
        <p:nvSpPr>
          <p:cNvPr id="586" name="Google Shape;586;p38"/>
          <p:cNvSpPr txBox="1"/>
          <p:nvPr/>
        </p:nvSpPr>
        <p:spPr>
          <a:xfrm>
            <a:off x="652650" y="892825"/>
            <a:ext cx="4361100" cy="3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Have you ever used Jira before?</a:t>
            </a:r>
            <a:endParaRPr sz="36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Has your company used Jira products?</a:t>
            </a:r>
            <a:endParaRPr sz="3600">
              <a:solidFill>
                <a:srgbClr val="FFFFFF"/>
              </a:solidFill>
              <a:latin typeface="Proxima Nova Semibold"/>
              <a:ea typeface="Proxima Nova Semibold"/>
              <a:cs typeface="Proxima Nova Semibold"/>
              <a:sym typeface="Proxima Nova Semibold"/>
            </a:endParaRPr>
          </a:p>
        </p:txBody>
      </p:sp>
      <p:pic>
        <p:nvPicPr>
          <p:cNvPr id="587" name="Google Shape;587;p3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88" name="Google Shape;588;p38">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9"/>
          <p:cNvSpPr txBox="1"/>
          <p:nvPr>
            <p:ph type="ctrTitle"/>
          </p:nvPr>
        </p:nvSpPr>
        <p:spPr>
          <a:xfrm>
            <a:off x="1085850" y="2281800"/>
            <a:ext cx="4676700" cy="57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Products</a:t>
            </a:r>
            <a:endParaRPr sz="3600">
              <a:solidFill>
                <a:srgbClr val="741B47"/>
              </a:solidFill>
              <a:latin typeface="Raleway Medium"/>
              <a:ea typeface="Raleway Medium"/>
              <a:cs typeface="Raleway Medium"/>
              <a:sym typeface="Raleway Medium"/>
            </a:endParaRPr>
          </a:p>
        </p:txBody>
      </p:sp>
      <p:sp>
        <p:nvSpPr>
          <p:cNvPr id="594" name="Google Shape;594;p3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0" name="Google Shape;600;p4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Products</a:t>
            </a:r>
            <a:endParaRPr sz="4000">
              <a:solidFill>
                <a:srgbClr val="419DD3"/>
              </a:solidFill>
              <a:latin typeface="Raleway Medium"/>
              <a:ea typeface="Raleway Medium"/>
              <a:cs typeface="Raleway Medium"/>
              <a:sym typeface="Raleway Medium"/>
            </a:endParaRPr>
          </a:p>
        </p:txBody>
      </p:sp>
      <p:pic>
        <p:nvPicPr>
          <p:cNvPr id="601" name="Google Shape;601;p40"/>
          <p:cNvPicPr preferRelativeResize="0"/>
          <p:nvPr/>
        </p:nvPicPr>
        <p:blipFill>
          <a:blip r:embed="rId3">
            <a:alphaModFix/>
          </a:blip>
          <a:stretch>
            <a:fillRect/>
          </a:stretch>
        </p:blipFill>
        <p:spPr>
          <a:xfrm>
            <a:off x="1172925" y="800200"/>
            <a:ext cx="6414088" cy="403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7" name="Google Shape;607;p4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Family</a:t>
            </a:r>
            <a:endParaRPr sz="4000">
              <a:solidFill>
                <a:srgbClr val="419DD3"/>
              </a:solidFill>
              <a:latin typeface="Raleway Medium"/>
              <a:ea typeface="Raleway Medium"/>
              <a:cs typeface="Raleway Medium"/>
              <a:sym typeface="Raleway Medium"/>
            </a:endParaRPr>
          </a:p>
        </p:txBody>
      </p:sp>
      <p:grpSp>
        <p:nvGrpSpPr>
          <p:cNvPr id="608" name="Google Shape;608;p41"/>
          <p:cNvGrpSpPr/>
          <p:nvPr/>
        </p:nvGrpSpPr>
        <p:grpSpPr>
          <a:xfrm>
            <a:off x="240728" y="701624"/>
            <a:ext cx="6093157" cy="4037003"/>
            <a:chOff x="1421" y="0"/>
            <a:chExt cx="6093157" cy="4037003"/>
          </a:xfrm>
        </p:grpSpPr>
        <p:sp>
          <p:nvSpPr>
            <p:cNvPr id="609" name="Google Shape;609;p41"/>
            <p:cNvSpPr/>
            <p:nvPr/>
          </p:nvSpPr>
          <p:spPr>
            <a:xfrm>
              <a:off x="1421"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txBox="1"/>
            <p:nvPr/>
          </p:nvSpPr>
          <p:spPr>
            <a:xfrm>
              <a:off x="1421"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Software developers</a:t>
              </a:r>
              <a:endParaRPr b="1"/>
            </a:p>
          </p:txBody>
        </p:sp>
        <p:sp>
          <p:nvSpPr>
            <p:cNvPr id="611" name="Google Shape;611;p41"/>
            <p:cNvSpPr/>
            <p:nvPr/>
          </p:nvSpPr>
          <p:spPr>
            <a:xfrm>
              <a:off x="74145" y="242220"/>
              <a:ext cx="1344321" cy="1344321"/>
            </a:xfrm>
            <a:prstGeom prst="ellipse">
              <a:avLst/>
            </a:prstGeom>
            <a:blipFill rotWithShape="1">
              <a:blip r:embed="rId3">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1535883"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txBox="1"/>
            <p:nvPr/>
          </p:nvSpPr>
          <p:spPr>
            <a:xfrm>
              <a:off x="1491193" y="1614801"/>
              <a:ext cx="1579200" cy="161490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Large organizations</a:t>
              </a:r>
              <a:endParaRPr b="1" i="0" sz="1600" u="none" cap="none" strike="noStrike">
                <a:solidFill>
                  <a:schemeClr val="lt1"/>
                </a:solidFill>
              </a:endParaRPr>
            </a:p>
          </p:txBody>
        </p:sp>
        <p:sp>
          <p:nvSpPr>
            <p:cNvPr id="614" name="Google Shape;614;p41"/>
            <p:cNvSpPr/>
            <p:nvPr/>
          </p:nvSpPr>
          <p:spPr>
            <a:xfrm>
              <a:off x="1608607" y="242220"/>
              <a:ext cx="1344321" cy="1344321"/>
            </a:xfrm>
            <a:prstGeom prst="ellipse">
              <a:avLst/>
            </a:prstGeom>
            <a:blipFill rotWithShape="1">
              <a:blip r:embed="rId4">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3070346"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txBox="1"/>
            <p:nvPr/>
          </p:nvSpPr>
          <p:spPr>
            <a:xfrm>
              <a:off x="3070346"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Business users</a:t>
              </a:r>
              <a:endParaRPr b="1"/>
            </a:p>
          </p:txBody>
        </p:sp>
        <p:sp>
          <p:nvSpPr>
            <p:cNvPr id="617" name="Google Shape;617;p41"/>
            <p:cNvSpPr/>
            <p:nvPr/>
          </p:nvSpPr>
          <p:spPr>
            <a:xfrm>
              <a:off x="3165445" y="242232"/>
              <a:ext cx="1344300" cy="1344300"/>
            </a:xfrm>
            <a:prstGeom prst="ellipse">
              <a:avLst/>
            </a:prstGeom>
            <a:blipFill rotWithShape="1">
              <a:blip r:embed="rId5">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4604809" y="0"/>
              <a:ext cx="1489769" cy="4037003"/>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txBox="1"/>
            <p:nvPr/>
          </p:nvSpPr>
          <p:spPr>
            <a:xfrm>
              <a:off x="4604809" y="1614801"/>
              <a:ext cx="1489769" cy="1614801"/>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rgbClr val="000000"/>
                </a:buClr>
                <a:buSzPts val="1600"/>
                <a:buFont typeface="Arial"/>
                <a:buNone/>
              </a:pPr>
              <a:r>
                <a:rPr b="1" i="0" lang="tr-TR" sz="1600" u="none" cap="none" strike="noStrike">
                  <a:solidFill>
                    <a:schemeClr val="lt1"/>
                  </a:solidFill>
                </a:rPr>
                <a:t>Service desk agents</a:t>
              </a:r>
              <a:endParaRPr b="1" i="0" sz="1600" u="none" cap="none" strike="noStrike">
                <a:solidFill>
                  <a:schemeClr val="lt1"/>
                </a:solidFill>
              </a:endParaRPr>
            </a:p>
          </p:txBody>
        </p:sp>
        <p:sp>
          <p:nvSpPr>
            <p:cNvPr id="620" name="Google Shape;620;p41"/>
            <p:cNvSpPr/>
            <p:nvPr/>
          </p:nvSpPr>
          <p:spPr>
            <a:xfrm>
              <a:off x="4677532" y="242220"/>
              <a:ext cx="1344321" cy="1344321"/>
            </a:xfrm>
            <a:prstGeom prst="ellipse">
              <a:avLst/>
            </a:prstGeom>
            <a:blipFill rotWithShape="1">
              <a:blip r:embed="rId6">
                <a:alphaModFix/>
              </a:blip>
              <a:stretch>
                <a:fillRect b="0" l="-6998" r="-6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243839" y="3229602"/>
              <a:ext cx="5608320" cy="605550"/>
            </a:xfrm>
            <a:prstGeom prst="leftRightArrow">
              <a:avLst>
                <a:gd fmla="val 50000" name="adj1"/>
                <a:gd fmla="val 50000" name="adj2"/>
              </a:avLst>
            </a:prstGeom>
            <a:solidFill>
              <a:srgbClr val="A7D6E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41"/>
          <p:cNvSpPr/>
          <p:nvPr/>
        </p:nvSpPr>
        <p:spPr>
          <a:xfrm>
            <a:off x="6691705" y="842550"/>
            <a:ext cx="24624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tr-TR" sz="3200" u="none" cap="none" strike="noStrike">
                <a:solidFill>
                  <a:srgbClr val="741B47"/>
                </a:solidFill>
                <a:latin typeface="Arial"/>
                <a:ea typeface="Arial"/>
                <a:cs typeface="Arial"/>
                <a:sym typeface="Arial"/>
              </a:rPr>
              <a:t>Agile</a:t>
            </a:r>
            <a:r>
              <a:rPr lang="tr-TR" sz="3200">
                <a:solidFill>
                  <a:srgbClr val="741B47"/>
                </a:solidFill>
              </a:rPr>
              <a:t> </a:t>
            </a:r>
            <a:r>
              <a:rPr b="0" i="0" lang="tr-TR" sz="3200" u="none" cap="none" strike="noStrike">
                <a:solidFill>
                  <a:srgbClr val="741B47"/>
                </a:solidFill>
                <a:latin typeface="Arial"/>
                <a:ea typeface="Arial"/>
                <a:cs typeface="Arial"/>
                <a:sym typeface="Arial"/>
              </a:rPr>
              <a:t>Teams</a:t>
            </a:r>
            <a:endParaRPr b="0" i="0" sz="3200" u="none" cap="none" strike="noStrike">
              <a:solidFill>
                <a:srgbClr val="741B47"/>
              </a:solidFill>
              <a:latin typeface="Arial"/>
              <a:ea typeface="Arial"/>
              <a:cs typeface="Arial"/>
              <a:sym typeface="Arial"/>
            </a:endParaRPr>
          </a:p>
        </p:txBody>
      </p:sp>
      <p:sp>
        <p:nvSpPr>
          <p:cNvPr id="623" name="Google Shape;623;p41"/>
          <p:cNvSpPr/>
          <p:nvPr/>
        </p:nvSpPr>
        <p:spPr>
          <a:xfrm>
            <a:off x="7703743" y="2787982"/>
            <a:ext cx="438300" cy="503400"/>
          </a:xfrm>
          <a:prstGeom prst="downArrow">
            <a:avLst>
              <a:gd fmla="val 50000" name="adj1"/>
              <a:gd fmla="val 50000" name="adj2"/>
            </a:avLst>
          </a:prstGeom>
          <a:solidFill>
            <a:srgbClr val="741B47"/>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Related image" id="624" name="Google Shape;624;p41"/>
          <p:cNvPicPr preferRelativeResize="0"/>
          <p:nvPr/>
        </p:nvPicPr>
        <p:blipFill rotWithShape="1">
          <a:blip r:embed="rId7">
            <a:alphaModFix/>
          </a:blip>
          <a:srcRect b="0" l="0" r="0" t="0"/>
          <a:stretch/>
        </p:blipFill>
        <p:spPr>
          <a:xfrm>
            <a:off x="7288743" y="3222987"/>
            <a:ext cx="1268320" cy="1268320"/>
          </a:xfrm>
          <a:prstGeom prst="rect">
            <a:avLst/>
          </a:prstGeom>
          <a:noFill/>
          <a:ln>
            <a:noFill/>
          </a:ln>
        </p:spPr>
      </p:pic>
      <p:sp>
        <p:nvSpPr>
          <p:cNvPr id="625" name="Google Shape;625;p41"/>
          <p:cNvSpPr/>
          <p:nvPr/>
        </p:nvSpPr>
        <p:spPr>
          <a:xfrm>
            <a:off x="6540000" y="4215400"/>
            <a:ext cx="2600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tr-TR" sz="3200">
                <a:solidFill>
                  <a:srgbClr val="741B47"/>
                </a:solidFill>
              </a:rPr>
              <a:t>Jira Software</a:t>
            </a:r>
            <a:endParaRPr>
              <a:solidFill>
                <a:srgbClr val="741B47"/>
              </a:solidFill>
            </a:endParaRPr>
          </a:p>
        </p:txBody>
      </p:sp>
      <p:pic>
        <p:nvPicPr>
          <p:cNvPr id="626" name="Google Shape;626;p41"/>
          <p:cNvPicPr preferRelativeResize="0"/>
          <p:nvPr/>
        </p:nvPicPr>
        <p:blipFill>
          <a:blip r:embed="rId8">
            <a:alphaModFix/>
          </a:blip>
          <a:stretch>
            <a:fillRect/>
          </a:stretch>
        </p:blipFill>
        <p:spPr>
          <a:xfrm>
            <a:off x="7218686" y="1544232"/>
            <a:ext cx="1408450" cy="1126768"/>
          </a:xfrm>
          <a:prstGeom prst="rect">
            <a:avLst/>
          </a:prstGeom>
          <a:noFill/>
          <a:ln>
            <a:noFill/>
          </a:ln>
        </p:spPr>
      </p:pic>
      <p:sp>
        <p:nvSpPr>
          <p:cNvPr id="627" name="Google Shape;627;p41"/>
          <p:cNvSpPr/>
          <p:nvPr/>
        </p:nvSpPr>
        <p:spPr>
          <a:xfrm>
            <a:off x="5502350" y="76200"/>
            <a:ext cx="2639700" cy="542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solidFill>
                  <a:srgbClr val="FFFFFF"/>
                </a:solidFill>
                <a:latin typeface="Montserrat SemiBold"/>
                <a:ea typeface="Montserrat SemiBold"/>
                <a:cs typeface="Montserrat SemiBold"/>
                <a:sym typeface="Montserrat SemiBold"/>
              </a:rPr>
              <a:t>PLAN, TRACK, &amp; SUPPORT</a:t>
            </a:r>
            <a:endParaRPr>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33" name="Google Shape;633;p4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Family</a:t>
            </a:r>
            <a:endParaRPr sz="4000">
              <a:solidFill>
                <a:srgbClr val="419DD3"/>
              </a:solidFill>
              <a:latin typeface="Raleway Medium"/>
              <a:ea typeface="Raleway Medium"/>
              <a:cs typeface="Raleway Medium"/>
              <a:sym typeface="Raleway Medium"/>
            </a:endParaRPr>
          </a:p>
        </p:txBody>
      </p:sp>
      <p:graphicFrame>
        <p:nvGraphicFramePr>
          <p:cNvPr id="634" name="Google Shape;634;p42"/>
          <p:cNvGraphicFramePr/>
          <p:nvPr/>
        </p:nvGraphicFramePr>
        <p:xfrm>
          <a:off x="262255" y="800092"/>
          <a:ext cx="3000000" cy="3000000"/>
        </p:xfrm>
        <a:graphic>
          <a:graphicData uri="http://schemas.openxmlformats.org/drawingml/2006/table">
            <a:tbl>
              <a:tblPr bandRow="1" firstRow="1">
                <a:noFill/>
                <a:tableStyleId>{DD4EE480-BBF0-480A-87DE-CF4FA5A9DE7C}</a:tableStyleId>
              </a:tblPr>
              <a:tblGrid>
                <a:gridCol w="2035900"/>
                <a:gridCol w="6583600"/>
              </a:tblGrid>
              <a:tr h="426050">
                <a:tc>
                  <a:txBody>
                    <a:bodyPr/>
                    <a:lstStyle/>
                    <a:p>
                      <a:pPr indent="0" lvl="0" marL="0" marR="0" rtl="0" algn="l">
                        <a:lnSpc>
                          <a:spcPct val="100000"/>
                        </a:lnSpc>
                        <a:spcBef>
                          <a:spcPts val="0"/>
                        </a:spcBef>
                        <a:spcAft>
                          <a:spcPts val="0"/>
                        </a:spcAft>
                        <a:buNone/>
                      </a:pPr>
                      <a:r>
                        <a:rPr lang="tr-TR" sz="1800">
                          <a:latin typeface="Montserrat"/>
                          <a:ea typeface="Montserrat"/>
                          <a:cs typeface="Montserrat"/>
                          <a:sym typeface="Montserrat"/>
                        </a:rPr>
                        <a:t>Product</a:t>
                      </a:r>
                      <a:endParaRPr sz="1800" u="none" cap="none" strike="noStrike"/>
                    </a:p>
                  </a:txBody>
                  <a:tcPr marT="45725" marB="45725" marR="91450" marL="91450">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38100">
                      <a:solidFill>
                        <a:srgbClr val="4C1130"/>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tr-TR" sz="1800" u="none" cap="none" strike="noStrike">
                          <a:latin typeface="Montserrat"/>
                          <a:ea typeface="Montserrat"/>
                          <a:cs typeface="Montserrat"/>
                          <a:sym typeface="Montserrat"/>
                        </a:rPr>
                        <a:t>Description</a:t>
                      </a:r>
                      <a:endParaRPr sz="1800" u="none" cap="none" strike="noStrike">
                        <a:latin typeface="Montserrat"/>
                        <a:ea typeface="Montserrat"/>
                        <a:cs typeface="Montserrat"/>
                        <a:sym typeface="Montserrat"/>
                      </a:endParaRPr>
                    </a:p>
                  </a:txBody>
                  <a:tcPr marT="45725" marB="45725" marR="91450" marL="91450">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381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None/>
                      </a:pPr>
                      <a:r>
                        <a:rPr lang="tr-TR" sz="1600" u="none" cap="none" strike="noStrike">
                          <a:solidFill>
                            <a:srgbClr val="741B47"/>
                          </a:solidFill>
                          <a:latin typeface="Montserrat SemiBold"/>
                          <a:ea typeface="Montserrat SemiBold"/>
                          <a:cs typeface="Montserrat SemiBold"/>
                          <a:sym typeface="Montserrat SemiBold"/>
                        </a:rPr>
                        <a:t>Jira Software</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381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This is a software development tool used by agile teams (formerly known as JIRA Agile). It is very suitable for software development teams who want to use agile methodologies such as Scrum and Kanban.</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381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Align</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Jira Align is a member of the Jira family which allows the company leadership to monitor current developments and link them to business outcomes at an enterprise scale.</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a:t>
                      </a:r>
                      <a:r>
                        <a:rPr lang="tr-TR" sz="1600">
                          <a:solidFill>
                            <a:srgbClr val="741B47"/>
                          </a:solidFill>
                          <a:latin typeface="Montserrat SemiBold"/>
                          <a:ea typeface="Montserrat SemiBold"/>
                          <a:cs typeface="Montserrat SemiBold"/>
                          <a:sym typeface="Montserrat SemiBold"/>
                        </a:rPr>
                        <a:t>Work Management</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This is similar to the classic Jira, optimized for business teams, with all the field customizations and workflow capabilities. Jira </a:t>
                      </a:r>
                      <a:r>
                        <a:rPr lang="tr-TR">
                          <a:solidFill>
                            <a:srgbClr val="741B47"/>
                          </a:solidFill>
                          <a:latin typeface="Montserrat"/>
                          <a:ea typeface="Montserrat"/>
                          <a:cs typeface="Montserrat"/>
                          <a:sym typeface="Montserrat"/>
                        </a:rPr>
                        <a:t>Work Management </a:t>
                      </a:r>
                      <a:r>
                        <a:rPr i="0" lang="tr-TR" sz="1400" u="none" cap="none" strike="noStrike">
                          <a:solidFill>
                            <a:srgbClr val="741B47"/>
                          </a:solidFill>
                          <a:latin typeface="Montserrat"/>
                          <a:ea typeface="Montserrat"/>
                          <a:cs typeface="Montserrat"/>
                          <a:sym typeface="Montserrat"/>
                        </a:rPr>
                        <a:t>keeps the teams organized by managing projects, monitoring details, and measuring performance.</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r h="827300">
                <a:tc>
                  <a:txBody>
                    <a:bodyPr/>
                    <a:lstStyle/>
                    <a:p>
                      <a:pPr indent="0" lvl="0" marL="0" marR="0" rtl="0" algn="l">
                        <a:lnSpc>
                          <a:spcPct val="100000"/>
                        </a:lnSpc>
                        <a:spcBef>
                          <a:spcPts val="0"/>
                        </a:spcBef>
                        <a:spcAft>
                          <a:spcPts val="0"/>
                        </a:spcAft>
                        <a:buClr>
                          <a:srgbClr val="000000"/>
                        </a:buClr>
                        <a:buSzPts val="1400"/>
                        <a:buFont typeface="Arial"/>
                        <a:buNone/>
                      </a:pPr>
                      <a:r>
                        <a:rPr lang="tr-TR" sz="1600" u="none" cap="none" strike="noStrike">
                          <a:solidFill>
                            <a:srgbClr val="741B47"/>
                          </a:solidFill>
                          <a:latin typeface="Montserrat SemiBold"/>
                          <a:ea typeface="Montserrat SemiBold"/>
                          <a:cs typeface="Montserrat SemiBold"/>
                          <a:sym typeface="Montserrat SemiBold"/>
                        </a:rPr>
                        <a:t>Jira Service Desk</a:t>
                      </a:r>
                      <a:endParaRPr sz="1600" u="none" cap="none" strike="noStrike">
                        <a:solidFill>
                          <a:srgbClr val="741B47"/>
                        </a:solidFill>
                        <a:latin typeface="Montserrat SemiBold"/>
                        <a:ea typeface="Montserrat SemiBold"/>
                        <a:cs typeface="Montserrat SemiBold"/>
                        <a:sym typeface="Montserrat SemiBold"/>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0" lang="tr-TR" sz="1400" u="none" cap="none" strike="noStrike">
                          <a:solidFill>
                            <a:srgbClr val="741B47"/>
                          </a:solidFill>
                          <a:latin typeface="Montserrat"/>
                          <a:ea typeface="Montserrat"/>
                          <a:cs typeface="Montserrat"/>
                          <a:sym typeface="Montserrat"/>
                        </a:rPr>
                        <a:t>Jira Service Desk is a modern IT service desk software that can run on the cloud or server. With this product, service desks can easily receive, monitor, manage and resolve the requests from customers. </a:t>
                      </a:r>
                      <a:endParaRPr sz="1400" u="none" cap="none" strike="noStrike">
                        <a:solidFill>
                          <a:srgbClr val="741B47"/>
                        </a:solidFill>
                        <a:latin typeface="Montserrat"/>
                        <a:ea typeface="Montserrat"/>
                        <a:cs typeface="Montserrat"/>
                        <a:sym typeface="Montserrat"/>
                      </a:endParaRPr>
                    </a:p>
                  </a:txBody>
                  <a:tcPr marT="45725" marB="45725" marR="91450" marL="91450" anchor="ctr">
                    <a:lnL cap="flat" cmpd="sng" w="12700">
                      <a:solidFill>
                        <a:srgbClr val="4C1130"/>
                      </a:solidFill>
                      <a:prstDash val="solid"/>
                      <a:round/>
                      <a:headEnd len="sm" w="sm" type="none"/>
                      <a:tailEnd len="sm" w="sm" type="none"/>
                    </a:lnL>
                    <a:lnR cap="flat" cmpd="sng" w="12700">
                      <a:solidFill>
                        <a:srgbClr val="4C1130"/>
                      </a:solidFill>
                      <a:prstDash val="solid"/>
                      <a:round/>
                      <a:headEnd len="sm" w="sm" type="none"/>
                      <a:tailEnd len="sm" w="sm" type="none"/>
                    </a:lnR>
                    <a:lnT cap="flat" cmpd="sng" w="12700">
                      <a:solidFill>
                        <a:srgbClr val="4C1130"/>
                      </a:solidFill>
                      <a:prstDash val="solid"/>
                      <a:round/>
                      <a:headEnd len="sm" w="sm" type="none"/>
                      <a:tailEnd len="sm" w="sm" type="none"/>
                    </a:lnT>
                    <a:lnB cap="flat" cmpd="sng" w="12700">
                      <a:solidFill>
                        <a:srgbClr val="4C113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3"/>
          <p:cNvSpPr txBox="1"/>
          <p:nvPr>
            <p:ph type="title"/>
          </p:nvPr>
        </p:nvSpPr>
        <p:spPr>
          <a:xfrm>
            <a:off x="431800" y="173800"/>
            <a:ext cx="6855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You Can Do in Jira?</a:t>
            </a:r>
            <a:endParaRPr sz="4000">
              <a:solidFill>
                <a:srgbClr val="419DD3"/>
              </a:solidFill>
              <a:latin typeface="Raleway Medium"/>
              <a:ea typeface="Raleway Medium"/>
              <a:cs typeface="Raleway Medium"/>
              <a:sym typeface="Raleway Medium"/>
            </a:endParaRPr>
          </a:p>
        </p:txBody>
      </p:sp>
      <p:sp>
        <p:nvSpPr>
          <p:cNvPr id="640" name="Google Shape;640;p43"/>
          <p:cNvSpPr/>
          <p:nvPr/>
        </p:nvSpPr>
        <p:spPr>
          <a:xfrm>
            <a:off x="293300" y="800200"/>
            <a:ext cx="8623500" cy="719100"/>
          </a:xfrm>
          <a:prstGeom prst="roundRect">
            <a:avLst>
              <a:gd fmla="val 16667" name="adj"/>
            </a:avLst>
          </a:prstGeom>
          <a:solidFill>
            <a:srgbClr val="FCE5CD"/>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2400">
                <a:solidFill>
                  <a:srgbClr val="741B47"/>
                </a:solidFill>
                <a:latin typeface="Montserrat Medium"/>
                <a:ea typeface="Montserrat Medium"/>
                <a:cs typeface="Montserrat Medium"/>
                <a:sym typeface="Montserrat Medium"/>
              </a:rPr>
              <a:t>It depends on what role you have in your organization</a:t>
            </a:r>
            <a:endParaRPr sz="2400">
              <a:solidFill>
                <a:srgbClr val="741B47"/>
              </a:solidFill>
              <a:latin typeface="Montserrat Medium"/>
              <a:ea typeface="Montserrat Medium"/>
              <a:cs typeface="Montserrat Medium"/>
              <a:sym typeface="Montserrat Medium"/>
            </a:endParaRPr>
          </a:p>
        </p:txBody>
      </p:sp>
      <p:pic>
        <p:nvPicPr>
          <p:cNvPr id="641" name="Google Shape;641;p43"/>
          <p:cNvPicPr preferRelativeResize="0"/>
          <p:nvPr/>
        </p:nvPicPr>
        <p:blipFill>
          <a:blip r:embed="rId3">
            <a:alphaModFix/>
          </a:blip>
          <a:stretch>
            <a:fillRect/>
          </a:stretch>
        </p:blipFill>
        <p:spPr>
          <a:xfrm>
            <a:off x="636813" y="3157075"/>
            <a:ext cx="1971675" cy="1238250"/>
          </a:xfrm>
          <a:prstGeom prst="rect">
            <a:avLst/>
          </a:prstGeom>
          <a:noFill/>
          <a:ln>
            <a:noFill/>
          </a:ln>
        </p:spPr>
      </p:pic>
      <p:sp>
        <p:nvSpPr>
          <p:cNvPr id="642" name="Google Shape;642;p43"/>
          <p:cNvSpPr/>
          <p:nvPr/>
        </p:nvSpPr>
        <p:spPr>
          <a:xfrm>
            <a:off x="63683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Scrum Master</a:t>
            </a:r>
            <a:endParaRPr sz="1800">
              <a:solidFill>
                <a:srgbClr val="741B47"/>
              </a:solidFill>
              <a:latin typeface="Montserrat SemiBold"/>
              <a:ea typeface="Montserrat SemiBold"/>
              <a:cs typeface="Montserrat SemiBold"/>
              <a:sym typeface="Montserrat SemiBold"/>
            </a:endParaRPr>
          </a:p>
        </p:txBody>
      </p:sp>
      <p:sp>
        <p:nvSpPr>
          <p:cNvPr id="643" name="Google Shape;643;p43"/>
          <p:cNvSpPr txBox="1"/>
          <p:nvPr/>
        </p:nvSpPr>
        <p:spPr>
          <a:xfrm>
            <a:off x="431788" y="2386200"/>
            <a:ext cx="23817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and manages sprints</a:t>
            </a:r>
            <a:endParaRPr sz="1600">
              <a:solidFill>
                <a:srgbClr val="1155CC"/>
              </a:solidFill>
              <a:latin typeface="Montserrat SemiBold"/>
              <a:ea typeface="Montserrat SemiBold"/>
              <a:cs typeface="Montserrat SemiBold"/>
              <a:sym typeface="Montserrat SemiBold"/>
            </a:endParaRPr>
          </a:p>
        </p:txBody>
      </p:sp>
      <p:sp>
        <p:nvSpPr>
          <p:cNvPr id="644" name="Google Shape;644;p43"/>
          <p:cNvSpPr/>
          <p:nvPr/>
        </p:nvSpPr>
        <p:spPr>
          <a:xfrm>
            <a:off x="358618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IT Manager</a:t>
            </a:r>
            <a:endParaRPr sz="1800">
              <a:solidFill>
                <a:srgbClr val="741B47"/>
              </a:solidFill>
              <a:latin typeface="Montserrat SemiBold"/>
              <a:ea typeface="Montserrat SemiBold"/>
              <a:cs typeface="Montserrat SemiBold"/>
              <a:sym typeface="Montserrat SemiBold"/>
            </a:endParaRPr>
          </a:p>
        </p:txBody>
      </p:sp>
      <p:sp>
        <p:nvSpPr>
          <p:cNvPr id="645" name="Google Shape;645;p43"/>
          <p:cNvSpPr txBox="1"/>
          <p:nvPr/>
        </p:nvSpPr>
        <p:spPr>
          <a:xfrm>
            <a:off x="3381138" y="2386200"/>
            <a:ext cx="23817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SLAs and request types</a:t>
            </a:r>
            <a:endParaRPr sz="1600">
              <a:solidFill>
                <a:srgbClr val="1155CC"/>
              </a:solidFill>
              <a:latin typeface="Montserrat SemiBold"/>
              <a:ea typeface="Montserrat SemiBold"/>
              <a:cs typeface="Montserrat SemiBold"/>
              <a:sym typeface="Montserrat SemiBold"/>
            </a:endParaRPr>
          </a:p>
        </p:txBody>
      </p:sp>
      <p:sp>
        <p:nvSpPr>
          <p:cNvPr id="646" name="Google Shape;646;p43"/>
          <p:cNvSpPr/>
          <p:nvPr/>
        </p:nvSpPr>
        <p:spPr>
          <a:xfrm>
            <a:off x="6535488" y="1836513"/>
            <a:ext cx="1971600" cy="468600"/>
          </a:xfrm>
          <a:prstGeom prst="roundRect">
            <a:avLst>
              <a:gd fmla="val 16667" name="adj"/>
            </a:avLst>
          </a:prstGeom>
          <a:solidFill>
            <a:srgbClr val="FFD966"/>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HR Manager</a:t>
            </a:r>
            <a:endParaRPr sz="1800">
              <a:solidFill>
                <a:srgbClr val="741B47"/>
              </a:solidFill>
              <a:latin typeface="Montserrat SemiBold"/>
              <a:ea typeface="Montserrat SemiBold"/>
              <a:cs typeface="Montserrat SemiBold"/>
              <a:sym typeface="Montserrat SemiBold"/>
            </a:endParaRPr>
          </a:p>
        </p:txBody>
      </p:sp>
      <p:sp>
        <p:nvSpPr>
          <p:cNvPr id="647" name="Google Shape;647;p43"/>
          <p:cNvSpPr txBox="1"/>
          <p:nvPr/>
        </p:nvSpPr>
        <p:spPr>
          <a:xfrm>
            <a:off x="6753937" y="2386200"/>
            <a:ext cx="1629900" cy="813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600"/>
              </a:spcBef>
              <a:spcAft>
                <a:spcPts val="0"/>
              </a:spcAft>
              <a:buNone/>
            </a:pPr>
            <a:r>
              <a:rPr lang="tr-TR" sz="1600">
                <a:solidFill>
                  <a:srgbClr val="1155CC"/>
                </a:solidFill>
                <a:latin typeface="Montserrat SemiBold"/>
                <a:ea typeface="Montserrat SemiBold"/>
                <a:cs typeface="Montserrat SemiBold"/>
                <a:sym typeface="Montserrat SemiBold"/>
              </a:rPr>
              <a:t>Creates reports</a:t>
            </a:r>
            <a:endParaRPr sz="1600">
              <a:solidFill>
                <a:srgbClr val="1155CC"/>
              </a:solidFill>
              <a:latin typeface="Montserrat SemiBold"/>
              <a:ea typeface="Montserrat SemiBold"/>
              <a:cs typeface="Montserrat SemiBold"/>
              <a:sym typeface="Montserrat SemiBold"/>
            </a:endParaRPr>
          </a:p>
        </p:txBody>
      </p:sp>
      <p:pic>
        <p:nvPicPr>
          <p:cNvPr id="648" name="Google Shape;648;p43"/>
          <p:cNvPicPr preferRelativeResize="0"/>
          <p:nvPr/>
        </p:nvPicPr>
        <p:blipFill>
          <a:blip r:embed="rId4">
            <a:alphaModFix/>
          </a:blip>
          <a:stretch>
            <a:fillRect/>
          </a:stretch>
        </p:blipFill>
        <p:spPr>
          <a:xfrm>
            <a:off x="3433750" y="3190400"/>
            <a:ext cx="2276475" cy="1171575"/>
          </a:xfrm>
          <a:prstGeom prst="rect">
            <a:avLst/>
          </a:prstGeom>
          <a:noFill/>
          <a:ln>
            <a:noFill/>
          </a:ln>
        </p:spPr>
      </p:pic>
      <p:pic>
        <p:nvPicPr>
          <p:cNvPr id="649" name="Google Shape;649;p43"/>
          <p:cNvPicPr preferRelativeResize="0"/>
          <p:nvPr/>
        </p:nvPicPr>
        <p:blipFill>
          <a:blip r:embed="rId5">
            <a:alphaModFix/>
          </a:blip>
          <a:stretch>
            <a:fillRect/>
          </a:stretch>
        </p:blipFill>
        <p:spPr>
          <a:xfrm>
            <a:off x="6630663" y="3104675"/>
            <a:ext cx="1876425" cy="1257300"/>
          </a:xfrm>
          <a:prstGeom prst="rect">
            <a:avLst/>
          </a:prstGeom>
          <a:noFill/>
          <a:ln>
            <a:noFill/>
          </a:ln>
        </p:spPr>
      </p:pic>
      <p:sp>
        <p:nvSpPr>
          <p:cNvPr id="650" name="Google Shape;650;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4" name="Google Shape;404;p2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Offices</a:t>
            </a:r>
            <a:endParaRPr sz="4000">
              <a:solidFill>
                <a:srgbClr val="419DD3"/>
              </a:solidFill>
              <a:latin typeface="Raleway Medium"/>
              <a:ea typeface="Raleway Medium"/>
              <a:cs typeface="Raleway Medium"/>
              <a:sym typeface="Raleway Medium"/>
            </a:endParaRPr>
          </a:p>
        </p:txBody>
      </p:sp>
      <p:sp>
        <p:nvSpPr>
          <p:cNvPr id="405" name="Google Shape;405;p2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26"/>
          <p:cNvPicPr preferRelativeResize="0"/>
          <p:nvPr/>
        </p:nvPicPr>
        <p:blipFill>
          <a:blip r:embed="rId4">
            <a:alphaModFix/>
          </a:blip>
          <a:stretch>
            <a:fillRect/>
          </a:stretch>
        </p:blipFill>
        <p:spPr>
          <a:xfrm>
            <a:off x="344775" y="764075"/>
            <a:ext cx="3403260" cy="1905463"/>
          </a:xfrm>
          <a:prstGeom prst="rect">
            <a:avLst/>
          </a:prstGeom>
          <a:noFill/>
          <a:ln cap="flat" cmpd="sng" w="38100">
            <a:solidFill>
              <a:srgbClr val="FF9900"/>
            </a:solidFill>
            <a:prstDash val="solid"/>
            <a:round/>
            <a:headEnd len="sm" w="sm" type="none"/>
            <a:tailEnd len="sm" w="sm" type="none"/>
          </a:ln>
        </p:spPr>
      </p:pic>
      <p:pic>
        <p:nvPicPr>
          <p:cNvPr id="407" name="Google Shape;407;p26"/>
          <p:cNvPicPr preferRelativeResize="0"/>
          <p:nvPr/>
        </p:nvPicPr>
        <p:blipFill>
          <a:blip r:embed="rId5">
            <a:alphaModFix/>
          </a:blip>
          <a:stretch>
            <a:fillRect/>
          </a:stretch>
        </p:blipFill>
        <p:spPr>
          <a:xfrm>
            <a:off x="3909865" y="764075"/>
            <a:ext cx="2877335" cy="1905463"/>
          </a:xfrm>
          <a:prstGeom prst="rect">
            <a:avLst/>
          </a:prstGeom>
          <a:noFill/>
          <a:ln cap="flat" cmpd="sng" w="38100">
            <a:solidFill>
              <a:srgbClr val="CC0000"/>
            </a:solidFill>
            <a:prstDash val="solid"/>
            <a:round/>
            <a:headEnd len="sm" w="sm" type="none"/>
            <a:tailEnd len="sm" w="sm" type="none"/>
          </a:ln>
        </p:spPr>
      </p:pic>
      <p:pic>
        <p:nvPicPr>
          <p:cNvPr id="408" name="Google Shape;408;p26"/>
          <p:cNvPicPr preferRelativeResize="0"/>
          <p:nvPr/>
        </p:nvPicPr>
        <p:blipFill>
          <a:blip r:embed="rId6">
            <a:alphaModFix/>
          </a:blip>
          <a:stretch>
            <a:fillRect/>
          </a:stretch>
        </p:blipFill>
        <p:spPr>
          <a:xfrm>
            <a:off x="345474" y="2821514"/>
            <a:ext cx="2836591" cy="1877436"/>
          </a:xfrm>
          <a:prstGeom prst="rect">
            <a:avLst/>
          </a:prstGeom>
          <a:noFill/>
          <a:ln cap="flat" cmpd="sng" w="38100">
            <a:solidFill>
              <a:srgbClr val="FFFF00"/>
            </a:solidFill>
            <a:prstDash val="solid"/>
            <a:round/>
            <a:headEnd len="sm" w="sm" type="none"/>
            <a:tailEnd len="sm" w="sm" type="none"/>
          </a:ln>
        </p:spPr>
      </p:pic>
      <p:pic>
        <p:nvPicPr>
          <p:cNvPr id="409" name="Google Shape;409;p26"/>
          <p:cNvPicPr preferRelativeResize="0"/>
          <p:nvPr/>
        </p:nvPicPr>
        <p:blipFill rotWithShape="1">
          <a:blip r:embed="rId7">
            <a:alphaModFix/>
          </a:blip>
          <a:srcRect b="0" l="0" r="8382" t="0"/>
          <a:stretch/>
        </p:blipFill>
        <p:spPr>
          <a:xfrm>
            <a:off x="3336270" y="2821514"/>
            <a:ext cx="3450921" cy="1877436"/>
          </a:xfrm>
          <a:prstGeom prst="rect">
            <a:avLst/>
          </a:prstGeom>
          <a:noFill/>
          <a:ln cap="flat" cmpd="sng" w="38100">
            <a:solidFill>
              <a:srgbClr val="9900FF"/>
            </a:solidFill>
            <a:prstDash val="solid"/>
            <a:round/>
            <a:headEnd len="sm" w="sm" type="none"/>
            <a:tailEnd len="sm" w="sm" type="none"/>
          </a:ln>
        </p:spPr>
      </p:pic>
      <p:sp>
        <p:nvSpPr>
          <p:cNvPr id="410" name="Google Shape;410;p26"/>
          <p:cNvSpPr txBox="1"/>
          <p:nvPr/>
        </p:nvSpPr>
        <p:spPr>
          <a:xfrm>
            <a:off x="6787200" y="1001550"/>
            <a:ext cx="2242500" cy="346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Sydney (HQ)</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San Francisco</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Mountain View</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New York City</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Manila</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Sydney</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Bengaluru</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Austin</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Amsterdam</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Yokohama</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Boston</a:t>
            </a:r>
            <a:endParaRPr sz="1800">
              <a:solidFill>
                <a:srgbClr val="741B47"/>
              </a:solidFill>
              <a:latin typeface="Trebuchet MS"/>
              <a:ea typeface="Trebuchet MS"/>
              <a:cs typeface="Trebuchet MS"/>
              <a:sym typeface="Trebuchet MS"/>
            </a:endParaRPr>
          </a:p>
          <a:p>
            <a:pPr indent="-342900" lvl="0" marL="457200" rtl="0" algn="l">
              <a:spcBef>
                <a:spcPts val="0"/>
              </a:spcBef>
              <a:spcAft>
                <a:spcPts val="0"/>
              </a:spcAft>
              <a:buClr>
                <a:srgbClr val="741B47"/>
              </a:buClr>
              <a:buSzPts val="1800"/>
              <a:buFont typeface="Trebuchet MS"/>
              <a:buChar char="●"/>
            </a:pPr>
            <a:r>
              <a:rPr lang="tr-TR" sz="1800">
                <a:solidFill>
                  <a:srgbClr val="741B47"/>
                </a:solidFill>
                <a:latin typeface="Trebuchet MS"/>
                <a:ea typeface="Trebuchet MS"/>
                <a:cs typeface="Trebuchet MS"/>
                <a:sym typeface="Trebuchet MS"/>
              </a:rPr>
              <a:t>Ankara</a:t>
            </a:r>
            <a:endParaRPr sz="1800">
              <a:solidFill>
                <a:srgbClr val="741B47"/>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54" name="Shape 654"/>
        <p:cNvGrpSpPr/>
        <p:nvPr/>
      </p:nvGrpSpPr>
      <p:grpSpPr>
        <a:xfrm>
          <a:off x="0" y="0"/>
          <a:ext cx="0" cy="0"/>
          <a:chOff x="0" y="0"/>
          <a:chExt cx="0" cy="0"/>
        </a:xfrm>
      </p:grpSpPr>
      <p:sp>
        <p:nvSpPr>
          <p:cNvPr id="655" name="Google Shape;655;p44"/>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txBox="1"/>
          <p:nvPr>
            <p:ph type="title"/>
          </p:nvPr>
        </p:nvSpPr>
        <p:spPr>
          <a:xfrm>
            <a:off x="737025" y="375150"/>
            <a:ext cx="54291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Select the right Jira Product for the following use case.</a:t>
            </a:r>
            <a:endParaRPr sz="3100">
              <a:solidFill>
                <a:srgbClr val="4A86E8"/>
              </a:solidFill>
              <a:latin typeface="Proxima Nova Semibold"/>
              <a:ea typeface="Proxima Nova Semibold"/>
              <a:cs typeface="Proxima Nova Semibold"/>
              <a:sym typeface="Proxima Nova Semibold"/>
            </a:endParaRPr>
          </a:p>
        </p:txBody>
      </p:sp>
      <p:sp>
        <p:nvSpPr>
          <p:cNvPr id="657" name="Google Shape;657;p44"/>
          <p:cNvSpPr/>
          <p:nvPr/>
        </p:nvSpPr>
        <p:spPr>
          <a:xfrm>
            <a:off x="746175" y="2499425"/>
            <a:ext cx="4616700" cy="1022400"/>
          </a:xfrm>
          <a:prstGeom prst="roundRect">
            <a:avLst>
              <a:gd fmla="val 16667" name="adj"/>
            </a:avLst>
          </a:prstGeom>
          <a:solidFill>
            <a:srgbClr val="1E1EFF">
              <a:alpha val="78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TR" sz="2800">
                <a:solidFill>
                  <a:srgbClr val="FFFFFF"/>
                </a:solidFill>
                <a:latin typeface="Proxima Nova Semibold"/>
                <a:ea typeface="Proxima Nova Semibold"/>
                <a:cs typeface="Proxima Nova Semibold"/>
                <a:sym typeface="Proxima Nova Semibold"/>
              </a:rPr>
              <a:t>Helping cable customers with a Help Desk</a:t>
            </a:r>
            <a:endParaRPr sz="2800">
              <a:solidFill>
                <a:srgbClr val="FFFFFF"/>
              </a:solidFill>
              <a:latin typeface="Proxima Nova Semibold"/>
              <a:ea typeface="Proxima Nova Semibold"/>
              <a:cs typeface="Proxima Nova Semibold"/>
              <a:sym typeface="Proxima Nova Semibold"/>
            </a:endParaRPr>
          </a:p>
        </p:txBody>
      </p:sp>
      <p:pic>
        <p:nvPicPr>
          <p:cNvPr id="658" name="Google Shape;658;p4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59" name="Google Shape;659;p4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44"/>
          <p:cNvPicPr preferRelativeResize="0"/>
          <p:nvPr/>
        </p:nvPicPr>
        <p:blipFill>
          <a:blip r:embed="rId6">
            <a:alphaModFix/>
          </a:blip>
          <a:stretch>
            <a:fillRect/>
          </a:stretch>
        </p:blipFill>
        <p:spPr>
          <a:xfrm>
            <a:off x="5755625" y="970450"/>
            <a:ext cx="3044549" cy="3044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64" name="Shape 664"/>
        <p:cNvGrpSpPr/>
        <p:nvPr/>
      </p:nvGrpSpPr>
      <p:grpSpPr>
        <a:xfrm>
          <a:off x="0" y="0"/>
          <a:ext cx="0" cy="0"/>
          <a:chOff x="0" y="0"/>
          <a:chExt cx="0" cy="0"/>
        </a:xfrm>
      </p:grpSpPr>
      <p:sp>
        <p:nvSpPr>
          <p:cNvPr id="665" name="Google Shape;665;p4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txBox="1"/>
          <p:nvPr>
            <p:ph type="title"/>
          </p:nvPr>
        </p:nvSpPr>
        <p:spPr>
          <a:xfrm>
            <a:off x="737025" y="375150"/>
            <a:ext cx="47781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Select the right Jira Product for the following use case.</a:t>
            </a:r>
            <a:endParaRPr sz="3100">
              <a:solidFill>
                <a:srgbClr val="4A86E8"/>
              </a:solidFill>
              <a:latin typeface="Proxima Nova Semibold"/>
              <a:ea typeface="Proxima Nova Semibold"/>
              <a:cs typeface="Proxima Nova Semibold"/>
              <a:sym typeface="Proxima Nova Semibold"/>
            </a:endParaRPr>
          </a:p>
        </p:txBody>
      </p:sp>
      <p:sp>
        <p:nvSpPr>
          <p:cNvPr id="667" name="Google Shape;667;p45"/>
          <p:cNvSpPr/>
          <p:nvPr/>
        </p:nvSpPr>
        <p:spPr>
          <a:xfrm>
            <a:off x="746175" y="2499425"/>
            <a:ext cx="4616700" cy="1022400"/>
          </a:xfrm>
          <a:prstGeom prst="roundRect">
            <a:avLst>
              <a:gd fmla="val 16667" name="adj"/>
            </a:avLst>
          </a:prstGeom>
          <a:solidFill>
            <a:srgbClr val="1E1EFF">
              <a:alpha val="78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800">
                <a:solidFill>
                  <a:srgbClr val="FFFFFF"/>
                </a:solidFill>
                <a:latin typeface="Proxima Nova Semibold"/>
                <a:ea typeface="Proxima Nova Semibold"/>
                <a:cs typeface="Proxima Nova Semibold"/>
                <a:sym typeface="Proxima Nova Semibold"/>
              </a:rPr>
              <a:t>Creating a Rental Car app</a:t>
            </a:r>
            <a:endParaRPr sz="2800">
              <a:solidFill>
                <a:srgbClr val="FFFFFF"/>
              </a:solidFill>
              <a:latin typeface="Proxima Nova Semibold"/>
              <a:ea typeface="Proxima Nova Semibold"/>
              <a:cs typeface="Proxima Nova Semibold"/>
              <a:sym typeface="Proxima Nova Semibold"/>
            </a:endParaRPr>
          </a:p>
        </p:txBody>
      </p:sp>
      <p:pic>
        <p:nvPicPr>
          <p:cNvPr id="668" name="Google Shape;668;p4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69" name="Google Shape;669;p4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45"/>
          <p:cNvPicPr preferRelativeResize="0"/>
          <p:nvPr/>
        </p:nvPicPr>
        <p:blipFill rotWithShape="1">
          <a:blip r:embed="rId6">
            <a:alphaModFix/>
          </a:blip>
          <a:srcRect b="0" l="8040" r="7055" t="0"/>
          <a:stretch/>
        </p:blipFill>
        <p:spPr>
          <a:xfrm>
            <a:off x="5595225" y="1169425"/>
            <a:ext cx="3284174" cy="257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6"/>
          <p:cNvSpPr txBox="1"/>
          <p:nvPr>
            <p:ph type="ctrTitle"/>
          </p:nvPr>
        </p:nvSpPr>
        <p:spPr>
          <a:xfrm>
            <a:off x="1085850" y="2037715"/>
            <a:ext cx="4676700" cy="1068069"/>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Software</a:t>
            </a:r>
            <a:br>
              <a:rPr lang="tr-TR" sz="4000">
                <a:solidFill>
                  <a:srgbClr val="741B47"/>
                </a:solidFill>
                <a:latin typeface="Raleway Medium"/>
                <a:ea typeface="Raleway Medium"/>
                <a:cs typeface="Raleway Medium"/>
                <a:sym typeface="Raleway Medium"/>
              </a:rPr>
            </a:br>
            <a:r>
              <a:rPr lang="tr-TR" sz="4000">
                <a:solidFill>
                  <a:srgbClr val="741B47"/>
                </a:solidFill>
                <a:latin typeface="Raleway Medium"/>
                <a:ea typeface="Raleway Medium"/>
                <a:cs typeface="Raleway Medium"/>
                <a:sym typeface="Raleway Medium"/>
              </a:rPr>
              <a:t>Hosting Options</a:t>
            </a:r>
            <a:endParaRPr sz="3600">
              <a:solidFill>
                <a:srgbClr val="741B47"/>
              </a:solidFill>
              <a:latin typeface="Raleway Medium"/>
              <a:ea typeface="Raleway Medium"/>
              <a:cs typeface="Raleway Medium"/>
              <a:sym typeface="Raleway Medium"/>
            </a:endParaRPr>
          </a:p>
        </p:txBody>
      </p:sp>
      <p:sp>
        <p:nvSpPr>
          <p:cNvPr id="676" name="Google Shape;676;p4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2" name="Google Shape;682;p4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Hosting Options</a:t>
            </a:r>
            <a:endParaRPr sz="4000">
              <a:solidFill>
                <a:srgbClr val="419DD3"/>
              </a:solidFill>
              <a:latin typeface="Raleway Medium"/>
              <a:ea typeface="Raleway Medium"/>
              <a:cs typeface="Raleway Medium"/>
              <a:sym typeface="Raleway Medium"/>
            </a:endParaRPr>
          </a:p>
        </p:txBody>
      </p:sp>
      <p:pic>
        <p:nvPicPr>
          <p:cNvPr id="683" name="Google Shape;683;p47"/>
          <p:cNvPicPr preferRelativeResize="0"/>
          <p:nvPr/>
        </p:nvPicPr>
        <p:blipFill rotWithShape="1">
          <a:blip r:embed="rId3">
            <a:alphaModFix/>
          </a:blip>
          <a:srcRect b="0" l="0" r="0" t="0"/>
          <a:stretch/>
        </p:blipFill>
        <p:spPr>
          <a:xfrm>
            <a:off x="360853" y="1293053"/>
            <a:ext cx="8422294" cy="2557394"/>
          </a:xfrm>
          <a:prstGeom prst="rect">
            <a:avLst/>
          </a:prstGeom>
          <a:noFill/>
          <a:ln>
            <a:noFill/>
          </a:ln>
        </p:spPr>
      </p:pic>
      <p:sp>
        <p:nvSpPr>
          <p:cNvPr id="684" name="Google Shape;684;p47"/>
          <p:cNvSpPr/>
          <p:nvPr/>
        </p:nvSpPr>
        <p:spPr>
          <a:xfrm>
            <a:off x="2954225" y="844050"/>
            <a:ext cx="5750100" cy="379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tr-TR" sz="2400">
                <a:solidFill>
                  <a:srgbClr val="FF0000"/>
                </a:solidFill>
                <a:latin typeface="Montserrat"/>
                <a:ea typeface="Montserrat"/>
                <a:cs typeface="Montserrat"/>
                <a:sym typeface="Montserrat"/>
              </a:rPr>
              <a:t>Self-managed Options</a:t>
            </a:r>
            <a:endParaRPr b="1" sz="2400">
              <a:solidFill>
                <a:srgbClr val="FF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90" name="Google Shape;690;p4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Cloud</a:t>
            </a:r>
            <a:endParaRPr sz="4000">
              <a:solidFill>
                <a:srgbClr val="419DD3"/>
              </a:solidFill>
              <a:latin typeface="Raleway Medium"/>
              <a:ea typeface="Raleway Medium"/>
              <a:cs typeface="Raleway Medium"/>
              <a:sym typeface="Raleway Medium"/>
            </a:endParaRPr>
          </a:p>
        </p:txBody>
      </p:sp>
      <p:grpSp>
        <p:nvGrpSpPr>
          <p:cNvPr id="691" name="Google Shape;691;p48"/>
          <p:cNvGrpSpPr/>
          <p:nvPr/>
        </p:nvGrpSpPr>
        <p:grpSpPr>
          <a:xfrm>
            <a:off x="6293526" y="981581"/>
            <a:ext cx="2583959" cy="3481040"/>
            <a:chOff x="2035134" y="815"/>
            <a:chExt cx="2289526" cy="2968145"/>
          </a:xfrm>
        </p:grpSpPr>
        <p:sp>
          <p:nvSpPr>
            <p:cNvPr id="692" name="Google Shape;692;p48"/>
            <p:cNvSpPr/>
            <p:nvPr/>
          </p:nvSpPr>
          <p:spPr>
            <a:xfrm>
              <a:off x="2035134" y="815"/>
              <a:ext cx="2289526" cy="474903"/>
            </a:xfrm>
            <a:prstGeom prst="roundRect">
              <a:avLst>
                <a:gd fmla="val 16667" name="adj"/>
              </a:avLst>
            </a:prstGeom>
            <a:solidFill>
              <a:schemeClr val="accent2"/>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93" name="Google Shape;693;p48"/>
            <p:cNvSpPr txBox="1"/>
            <p:nvPr/>
          </p:nvSpPr>
          <p:spPr>
            <a:xfrm>
              <a:off x="2058317" y="23998"/>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Fast start-up</a:t>
              </a:r>
              <a:endParaRPr b="0" i="0" sz="1800" u="none" cap="none" strike="noStrike">
                <a:solidFill>
                  <a:schemeClr val="lt1"/>
                </a:solidFill>
                <a:latin typeface="Arial"/>
                <a:ea typeface="Arial"/>
                <a:cs typeface="Arial"/>
                <a:sym typeface="Arial"/>
              </a:endParaRPr>
            </a:p>
          </p:txBody>
        </p:sp>
        <p:sp>
          <p:nvSpPr>
            <p:cNvPr id="694" name="Google Shape;694;p48"/>
            <p:cNvSpPr/>
            <p:nvPr/>
          </p:nvSpPr>
          <p:spPr>
            <a:xfrm>
              <a:off x="2035134" y="499463"/>
              <a:ext cx="2289526" cy="474903"/>
            </a:xfrm>
            <a:prstGeom prst="roundRect">
              <a:avLst>
                <a:gd fmla="val 16667" name="adj"/>
              </a:avLst>
            </a:prstGeom>
            <a:solidFill>
              <a:srgbClr val="8A4FFF"/>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95" name="Google Shape;695;p48"/>
            <p:cNvSpPr txBox="1"/>
            <p:nvPr/>
          </p:nvSpPr>
          <p:spPr>
            <a:xfrm>
              <a:off x="2058317" y="522646"/>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Reduced costs</a:t>
              </a:r>
              <a:endParaRPr b="0" i="0" sz="1800" u="none" cap="none" strike="noStrike">
                <a:solidFill>
                  <a:schemeClr val="lt1"/>
                </a:solidFill>
                <a:latin typeface="Arial"/>
                <a:ea typeface="Arial"/>
                <a:cs typeface="Arial"/>
                <a:sym typeface="Arial"/>
              </a:endParaRPr>
            </a:p>
          </p:txBody>
        </p:sp>
        <p:sp>
          <p:nvSpPr>
            <p:cNvPr id="696" name="Google Shape;696;p48"/>
            <p:cNvSpPr/>
            <p:nvPr/>
          </p:nvSpPr>
          <p:spPr>
            <a:xfrm>
              <a:off x="2035134" y="998112"/>
              <a:ext cx="2289526" cy="474903"/>
            </a:xfrm>
            <a:prstGeom prst="roundRect">
              <a:avLst>
                <a:gd fmla="val 16667" name="adj"/>
              </a:avLst>
            </a:prstGeom>
            <a:solidFill>
              <a:schemeClr val="accent4"/>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97" name="Google Shape;697;p48"/>
            <p:cNvSpPr txBox="1"/>
            <p:nvPr/>
          </p:nvSpPr>
          <p:spPr>
            <a:xfrm>
              <a:off x="2058317" y="1021295"/>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No need to upgrade</a:t>
              </a:r>
              <a:endParaRPr b="0" i="0" sz="1800" u="none" cap="none" strike="noStrike">
                <a:solidFill>
                  <a:schemeClr val="lt1"/>
                </a:solidFill>
                <a:latin typeface="Arial"/>
                <a:ea typeface="Arial"/>
                <a:cs typeface="Arial"/>
                <a:sym typeface="Arial"/>
              </a:endParaRPr>
            </a:p>
          </p:txBody>
        </p:sp>
        <p:sp>
          <p:nvSpPr>
            <p:cNvPr id="698" name="Google Shape;698;p48"/>
            <p:cNvSpPr/>
            <p:nvPr/>
          </p:nvSpPr>
          <p:spPr>
            <a:xfrm>
              <a:off x="2035134" y="1496760"/>
              <a:ext cx="2289526" cy="474903"/>
            </a:xfrm>
            <a:prstGeom prst="roundRect">
              <a:avLst>
                <a:gd fmla="val 16667" name="adj"/>
              </a:avLst>
            </a:prstGeom>
            <a:solidFill>
              <a:srgbClr val="F8CB0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99" name="Google Shape;699;p48"/>
            <p:cNvSpPr txBox="1"/>
            <p:nvPr/>
          </p:nvSpPr>
          <p:spPr>
            <a:xfrm>
              <a:off x="2058317" y="1519943"/>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Work on the go</a:t>
              </a:r>
              <a:endParaRPr b="0" i="0" sz="1800" u="none" cap="none" strike="noStrike">
                <a:solidFill>
                  <a:schemeClr val="lt1"/>
                </a:solidFill>
                <a:latin typeface="Arial"/>
                <a:ea typeface="Arial"/>
                <a:cs typeface="Arial"/>
                <a:sym typeface="Arial"/>
              </a:endParaRPr>
            </a:p>
          </p:txBody>
        </p:sp>
        <p:sp>
          <p:nvSpPr>
            <p:cNvPr id="700" name="Google Shape;700;p48"/>
            <p:cNvSpPr/>
            <p:nvPr/>
          </p:nvSpPr>
          <p:spPr>
            <a:xfrm>
              <a:off x="2035134" y="1995408"/>
              <a:ext cx="2289526" cy="474903"/>
            </a:xfrm>
            <a:prstGeom prst="roundRect">
              <a:avLst>
                <a:gd fmla="val 16667" name="adj"/>
              </a:avLst>
            </a:prstGeom>
            <a:solidFill>
              <a:srgbClr val="A6CE2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01" name="Google Shape;701;p48"/>
            <p:cNvSpPr txBox="1"/>
            <p:nvPr/>
          </p:nvSpPr>
          <p:spPr>
            <a:xfrm>
              <a:off x="2058317" y="2018591"/>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Security</a:t>
              </a:r>
              <a:endParaRPr b="0" i="0" sz="1800" u="none" cap="none" strike="noStrike">
                <a:solidFill>
                  <a:schemeClr val="lt1"/>
                </a:solidFill>
                <a:latin typeface="Arial"/>
                <a:ea typeface="Arial"/>
                <a:cs typeface="Arial"/>
                <a:sym typeface="Arial"/>
              </a:endParaRPr>
            </a:p>
          </p:txBody>
        </p:sp>
        <p:sp>
          <p:nvSpPr>
            <p:cNvPr id="702" name="Google Shape;702;p48"/>
            <p:cNvSpPr/>
            <p:nvPr/>
          </p:nvSpPr>
          <p:spPr>
            <a:xfrm>
              <a:off x="2035134" y="2494057"/>
              <a:ext cx="2289526" cy="474903"/>
            </a:xfrm>
            <a:prstGeom prst="roundRect">
              <a:avLst>
                <a:gd fmla="val 16667" name="adj"/>
              </a:avLst>
            </a:prstGeom>
            <a:solidFill>
              <a:schemeClr val="accent2"/>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03" name="Google Shape;703;p48"/>
            <p:cNvSpPr txBox="1"/>
            <p:nvPr/>
          </p:nvSpPr>
          <p:spPr>
            <a:xfrm>
              <a:off x="2058317" y="2517240"/>
              <a:ext cx="2243160" cy="428537"/>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i="0" lang="tr-TR" sz="1800" u="none" cap="none" strike="noStrike">
                  <a:solidFill>
                    <a:schemeClr val="lt1"/>
                  </a:solidFill>
                  <a:latin typeface="Arial"/>
                  <a:ea typeface="Arial"/>
                  <a:cs typeface="Arial"/>
                  <a:sym typeface="Arial"/>
                </a:rPr>
                <a:t>Scale with confidence</a:t>
              </a:r>
              <a:endParaRPr b="0" i="0" sz="1800" u="none" cap="none" strike="noStrike">
                <a:solidFill>
                  <a:schemeClr val="lt1"/>
                </a:solidFill>
                <a:latin typeface="Arial"/>
                <a:ea typeface="Arial"/>
                <a:cs typeface="Arial"/>
                <a:sym typeface="Arial"/>
              </a:endParaRPr>
            </a:p>
          </p:txBody>
        </p:sp>
      </p:grpSp>
      <p:sp>
        <p:nvSpPr>
          <p:cNvPr id="704" name="Google Shape;704;p48"/>
          <p:cNvSpPr txBox="1"/>
          <p:nvPr/>
        </p:nvSpPr>
        <p:spPr>
          <a:xfrm>
            <a:off x="202525" y="1829950"/>
            <a:ext cx="5953800" cy="2936400"/>
          </a:xfrm>
          <a:prstGeom prst="rect">
            <a:avLst/>
          </a:prstGeom>
          <a:noFill/>
          <a:ln>
            <a:noFill/>
          </a:ln>
        </p:spPr>
        <p:txBody>
          <a:bodyPr anchorCtr="0" anchor="t" bIns="45700" lIns="91425" spcFirstLastPara="1" rIns="91425" wrap="square" tIns="45700">
            <a:noAutofit/>
          </a:bodyPr>
          <a:lstStyle/>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With Jira Software Cloud, the Jira Software site is hosted and installed in the cloud for you. </a:t>
            </a:r>
            <a:endParaRPr i="0" sz="1800" u="none" cap="none" strike="noStrike">
              <a:solidFill>
                <a:srgbClr val="002060"/>
              </a:solidFill>
              <a:latin typeface="Montserrat Medium"/>
              <a:ea typeface="Montserrat Medium"/>
              <a:cs typeface="Montserrat Medium"/>
              <a:sym typeface="Montserrat Medium"/>
            </a:endParaRPr>
          </a:p>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This hosting option is usually preferred by the teams who want to get started quickly and practically.</a:t>
            </a:r>
            <a:endParaRPr i="0" sz="1800" u="none" cap="none" strike="noStrike">
              <a:solidFill>
                <a:srgbClr val="002060"/>
              </a:solidFill>
              <a:latin typeface="Montserrat Medium"/>
              <a:ea typeface="Montserrat Medium"/>
              <a:cs typeface="Montserrat Medium"/>
              <a:sym typeface="Montserrat Medium"/>
            </a:endParaRPr>
          </a:p>
          <a:p>
            <a:pPr indent="-342900" lvl="0" marL="457200" rtl="0" algn="just">
              <a:lnSpc>
                <a:spcPct val="110000"/>
              </a:lnSpc>
              <a:spcBef>
                <a:spcPts val="600"/>
              </a:spcBef>
              <a:spcAft>
                <a:spcPts val="0"/>
              </a:spcAft>
              <a:buClr>
                <a:srgbClr val="741B47"/>
              </a:buClr>
              <a:buSzPts val="1800"/>
              <a:buFont typeface="Montserrat Medium"/>
              <a:buChar char="▸"/>
            </a:pPr>
            <a:r>
              <a:rPr i="0" lang="tr-TR" sz="1800" u="none" cap="none" strike="noStrike">
                <a:solidFill>
                  <a:srgbClr val="002060"/>
                </a:solidFill>
                <a:latin typeface="Montserrat Medium"/>
                <a:ea typeface="Montserrat Medium"/>
                <a:cs typeface="Montserrat Medium"/>
                <a:sym typeface="Montserrat Medium"/>
              </a:rPr>
              <a:t>Thus, agile teams are free from managing the technical complexity of the hosting process.</a:t>
            </a:r>
            <a:endParaRPr sz="1800">
              <a:latin typeface="Montserrat Medium"/>
              <a:ea typeface="Montserrat Medium"/>
              <a:cs typeface="Montserrat Medium"/>
              <a:sym typeface="Montserrat Medium"/>
            </a:endParaRPr>
          </a:p>
        </p:txBody>
      </p:sp>
      <p:pic>
        <p:nvPicPr>
          <p:cNvPr descr="Clouds" id="705" name="Google Shape;705;p48"/>
          <p:cNvPicPr preferRelativeResize="0"/>
          <p:nvPr/>
        </p:nvPicPr>
        <p:blipFill rotWithShape="1">
          <a:blip r:embed="rId3">
            <a:alphaModFix/>
          </a:blip>
          <a:srcRect b="0" l="0" r="0" t="0"/>
          <a:stretch/>
        </p:blipFill>
        <p:spPr>
          <a:xfrm>
            <a:off x="2139239" y="715250"/>
            <a:ext cx="2215175" cy="111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11" name="Google Shape;711;p4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419DD3"/>
              </a:solidFill>
              <a:latin typeface="Raleway Medium"/>
              <a:ea typeface="Raleway Medium"/>
              <a:cs typeface="Raleway Medium"/>
              <a:sym typeface="Raleway Medium"/>
            </a:endParaRPr>
          </a:p>
        </p:txBody>
      </p:sp>
      <p:sp>
        <p:nvSpPr>
          <p:cNvPr id="712" name="Google Shape;712;p49"/>
          <p:cNvSpPr txBox="1"/>
          <p:nvPr/>
        </p:nvSpPr>
        <p:spPr>
          <a:xfrm>
            <a:off x="495000" y="2970075"/>
            <a:ext cx="8233800" cy="15468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Jira Software Server allows you to host Jira Software on your own hardware and customize it to suit your needs when installing. </a:t>
            </a:r>
            <a:endParaRPr sz="1800">
              <a:solidFill>
                <a:srgbClr val="002060"/>
              </a:solidFill>
              <a:latin typeface="Montserrat Medium"/>
              <a:ea typeface="Montserrat Medium"/>
              <a:cs typeface="Montserrat Medium"/>
              <a:sym typeface="Montserrat Medium"/>
            </a:endParaRPr>
          </a:p>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This is often the best option for teams that have experience with self-hosted applications and need to manage all the details.</a:t>
            </a:r>
            <a:endParaRPr sz="1800">
              <a:solidFill>
                <a:srgbClr val="002060"/>
              </a:solidFill>
              <a:latin typeface="Montserrat Medium"/>
              <a:ea typeface="Montserrat Medium"/>
              <a:cs typeface="Montserrat Medium"/>
              <a:sym typeface="Montserrat Medium"/>
            </a:endParaRPr>
          </a:p>
        </p:txBody>
      </p:sp>
      <p:grpSp>
        <p:nvGrpSpPr>
          <p:cNvPr id="713" name="Google Shape;713;p49"/>
          <p:cNvGrpSpPr/>
          <p:nvPr/>
        </p:nvGrpSpPr>
        <p:grpSpPr>
          <a:xfrm>
            <a:off x="3004487" y="1049588"/>
            <a:ext cx="5796552" cy="1670950"/>
            <a:chOff x="0" y="68134"/>
            <a:chExt cx="4589147" cy="1398870"/>
          </a:xfrm>
        </p:grpSpPr>
        <p:sp>
          <p:nvSpPr>
            <p:cNvPr id="714" name="Google Shape;714;p49"/>
            <p:cNvSpPr/>
            <p:nvPr/>
          </p:nvSpPr>
          <p:spPr>
            <a:xfrm>
              <a:off x="0" y="6813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15" name="Google Shape;715;p49"/>
            <p:cNvSpPr txBox="1"/>
            <p:nvPr/>
          </p:nvSpPr>
          <p:spPr>
            <a:xfrm>
              <a:off x="21075" y="89209"/>
              <a:ext cx="4546997" cy="38958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Want advanced control</a:t>
              </a:r>
              <a:endParaRPr i="0" sz="2000" u="none" cap="none" strike="noStrike">
                <a:solidFill>
                  <a:srgbClr val="FFFFFF"/>
                </a:solidFill>
              </a:endParaRPr>
            </a:p>
          </p:txBody>
        </p:sp>
        <p:sp>
          <p:nvSpPr>
            <p:cNvPr id="716" name="Google Shape;716;p49"/>
            <p:cNvSpPr/>
            <p:nvPr/>
          </p:nvSpPr>
          <p:spPr>
            <a:xfrm>
              <a:off x="0" y="55170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17" name="Google Shape;717;p49"/>
            <p:cNvSpPr txBox="1"/>
            <p:nvPr/>
          </p:nvSpPr>
          <p:spPr>
            <a:xfrm>
              <a:off x="21075" y="572779"/>
              <a:ext cx="4546997" cy="389580"/>
            </a:xfrm>
            <a:prstGeom prst="rect">
              <a:avLst/>
            </a:prstGeom>
            <a:solidFill>
              <a:srgbClr val="FF990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Need data locality</a:t>
              </a:r>
              <a:endParaRPr i="0" sz="2000" u="none" cap="none" strike="noStrike">
                <a:solidFill>
                  <a:srgbClr val="FFFFFF"/>
                </a:solidFill>
              </a:endParaRPr>
            </a:p>
          </p:txBody>
        </p:sp>
        <p:sp>
          <p:nvSpPr>
            <p:cNvPr id="718" name="Google Shape;718;p49"/>
            <p:cNvSpPr/>
            <p:nvPr/>
          </p:nvSpPr>
          <p:spPr>
            <a:xfrm>
              <a:off x="0" y="1035274"/>
              <a:ext cx="4589147" cy="43173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19" name="Google Shape;719;p49"/>
            <p:cNvSpPr txBox="1"/>
            <p:nvPr/>
          </p:nvSpPr>
          <p:spPr>
            <a:xfrm>
              <a:off x="21075" y="1056349"/>
              <a:ext cx="4546997" cy="389580"/>
            </a:xfrm>
            <a:prstGeom prst="rect">
              <a:avLst/>
            </a:prstGeom>
            <a:solidFill>
              <a:srgbClr val="FF000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i="0" lang="tr-TR" sz="2000" u="none" cap="none" strike="noStrike">
                  <a:solidFill>
                    <a:srgbClr val="FFFFFF"/>
                  </a:solidFill>
                </a:rPr>
                <a:t>Have experience with self-hosted applications</a:t>
              </a:r>
              <a:endParaRPr i="0" sz="2000" u="none" cap="none" strike="noStrike">
                <a:solidFill>
                  <a:srgbClr val="FFFFFF"/>
                </a:solidFill>
              </a:endParaRPr>
            </a:p>
          </p:txBody>
        </p:sp>
      </p:grpSp>
      <p:pic>
        <p:nvPicPr>
          <p:cNvPr id="720" name="Google Shape;720;p49"/>
          <p:cNvPicPr preferRelativeResize="0"/>
          <p:nvPr/>
        </p:nvPicPr>
        <p:blipFill>
          <a:blip r:embed="rId3">
            <a:alphaModFix/>
          </a:blip>
          <a:stretch>
            <a:fillRect/>
          </a:stretch>
        </p:blipFill>
        <p:spPr>
          <a:xfrm>
            <a:off x="852250" y="878900"/>
            <a:ext cx="1855300" cy="191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6" name="Google Shape;726;p5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 Center</a:t>
            </a:r>
            <a:endParaRPr sz="4000">
              <a:solidFill>
                <a:srgbClr val="419DD3"/>
              </a:solidFill>
              <a:latin typeface="Raleway Medium"/>
              <a:ea typeface="Raleway Medium"/>
              <a:cs typeface="Raleway Medium"/>
              <a:sym typeface="Raleway Medium"/>
            </a:endParaRPr>
          </a:p>
        </p:txBody>
      </p:sp>
      <p:sp>
        <p:nvSpPr>
          <p:cNvPr id="727" name="Google Shape;727;p50"/>
          <p:cNvSpPr txBox="1"/>
          <p:nvPr/>
        </p:nvSpPr>
        <p:spPr>
          <a:xfrm>
            <a:off x="418900" y="2665250"/>
            <a:ext cx="8294100" cy="18285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With this option, Jira Software can be hosted on your hardware or public cloud services such as Amazon Web Services (AWS) and Microsoft Azure. </a:t>
            </a:r>
            <a:endParaRPr sz="1800">
              <a:solidFill>
                <a:srgbClr val="002060"/>
              </a:solidFill>
              <a:latin typeface="Montserrat Medium"/>
              <a:ea typeface="Montserrat Medium"/>
              <a:cs typeface="Montserrat Medium"/>
              <a:sym typeface="Montserrat Medium"/>
            </a:endParaRPr>
          </a:p>
          <a:p>
            <a:pPr indent="-342900" lvl="0" marL="457200" marR="0" rtl="0" algn="just">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Jira Software Data Center is often the best deployment option for enterprise teams that need uninterrupted access and high performance.</a:t>
            </a:r>
            <a:endParaRPr sz="1800">
              <a:latin typeface="Montserrat Medium"/>
              <a:ea typeface="Montserrat Medium"/>
              <a:cs typeface="Montserrat Medium"/>
              <a:sym typeface="Montserrat Medium"/>
            </a:endParaRPr>
          </a:p>
        </p:txBody>
      </p:sp>
      <p:pic>
        <p:nvPicPr>
          <p:cNvPr id="728" name="Google Shape;728;p50"/>
          <p:cNvPicPr preferRelativeResize="0"/>
          <p:nvPr/>
        </p:nvPicPr>
        <p:blipFill rotWithShape="1">
          <a:blip r:embed="rId3">
            <a:alphaModFix/>
          </a:blip>
          <a:srcRect b="26794" l="57433" r="0" t="0"/>
          <a:stretch/>
        </p:blipFill>
        <p:spPr>
          <a:xfrm>
            <a:off x="365750" y="930325"/>
            <a:ext cx="3143250" cy="1641425"/>
          </a:xfrm>
          <a:prstGeom prst="rect">
            <a:avLst/>
          </a:prstGeom>
          <a:noFill/>
          <a:ln>
            <a:noFill/>
          </a:ln>
        </p:spPr>
      </p:pic>
      <p:grpSp>
        <p:nvGrpSpPr>
          <p:cNvPr id="729" name="Google Shape;729;p50"/>
          <p:cNvGrpSpPr/>
          <p:nvPr/>
        </p:nvGrpSpPr>
        <p:grpSpPr>
          <a:xfrm>
            <a:off x="3514437" y="1178585"/>
            <a:ext cx="5326564" cy="1165724"/>
            <a:chOff x="0" y="82356"/>
            <a:chExt cx="4585936" cy="1165724"/>
          </a:xfrm>
        </p:grpSpPr>
        <p:sp>
          <p:nvSpPr>
            <p:cNvPr id="730" name="Google Shape;730;p50"/>
            <p:cNvSpPr/>
            <p:nvPr/>
          </p:nvSpPr>
          <p:spPr>
            <a:xfrm>
              <a:off x="0" y="82356"/>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31" name="Google Shape;731;p50"/>
            <p:cNvSpPr txBox="1"/>
            <p:nvPr/>
          </p:nvSpPr>
          <p:spPr>
            <a:xfrm>
              <a:off x="17563" y="99919"/>
              <a:ext cx="4550810" cy="324648"/>
            </a:xfrm>
            <a:prstGeom prst="rect">
              <a:avLst/>
            </a:prstGeom>
            <a:solidFill>
              <a:srgbClr val="A64D79"/>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Maintain uninterrupted access to Jira Software</a:t>
              </a:r>
              <a:endParaRPr b="1" i="0" sz="1800" u="none" cap="none" strike="noStrike">
                <a:solidFill>
                  <a:srgbClr val="FFFFFF"/>
                </a:solidFill>
                <a:latin typeface="Calibri"/>
                <a:ea typeface="Calibri"/>
                <a:cs typeface="Calibri"/>
                <a:sym typeface="Calibri"/>
              </a:endParaRPr>
            </a:p>
          </p:txBody>
        </p:sp>
        <p:sp>
          <p:nvSpPr>
            <p:cNvPr id="732" name="Google Shape;732;p50"/>
            <p:cNvSpPr/>
            <p:nvPr/>
          </p:nvSpPr>
          <p:spPr>
            <a:xfrm>
              <a:off x="0" y="485331"/>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33" name="Google Shape;733;p50"/>
            <p:cNvSpPr txBox="1"/>
            <p:nvPr/>
          </p:nvSpPr>
          <p:spPr>
            <a:xfrm>
              <a:off x="17563" y="502894"/>
              <a:ext cx="4550810" cy="324648"/>
            </a:xfrm>
            <a:prstGeom prst="rect">
              <a:avLst/>
            </a:prstGeom>
            <a:solidFill>
              <a:srgbClr val="F6B26B"/>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Scale to meet their organization’s demand</a:t>
              </a:r>
              <a:endParaRPr sz="1800"/>
            </a:p>
          </p:txBody>
        </p:sp>
        <p:sp>
          <p:nvSpPr>
            <p:cNvPr id="734" name="Google Shape;734;p50"/>
            <p:cNvSpPr/>
            <p:nvPr/>
          </p:nvSpPr>
          <p:spPr>
            <a:xfrm>
              <a:off x="0" y="888306"/>
              <a:ext cx="4585936" cy="35977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35" name="Google Shape;735;p50"/>
            <p:cNvSpPr txBox="1"/>
            <p:nvPr/>
          </p:nvSpPr>
          <p:spPr>
            <a:xfrm>
              <a:off x="17563" y="905869"/>
              <a:ext cx="4550810" cy="324648"/>
            </a:xfrm>
            <a:prstGeom prst="rect">
              <a:avLst/>
            </a:prstGeom>
            <a:solidFill>
              <a:srgbClr val="BF9000"/>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000000"/>
                </a:buClr>
                <a:buSzPts val="1500"/>
                <a:buFont typeface="Arial"/>
                <a:buNone/>
              </a:pPr>
              <a:r>
                <a:rPr b="1" i="0" lang="tr-TR" sz="1800" u="none" cap="none" strike="noStrike">
                  <a:solidFill>
                    <a:srgbClr val="FFFFFF"/>
                  </a:solidFill>
                  <a:latin typeface="Calibri"/>
                  <a:ea typeface="Calibri"/>
                  <a:cs typeface="Calibri"/>
                  <a:sym typeface="Calibri"/>
                </a:rPr>
                <a:t>Upgrade with zero downtime for easier administration</a:t>
              </a:r>
              <a:endParaRPr sz="18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1"/>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Web Site</a:t>
            </a:r>
            <a:endParaRPr sz="3600">
              <a:solidFill>
                <a:srgbClr val="741B47"/>
              </a:solidFill>
              <a:latin typeface="Raleway Medium"/>
              <a:ea typeface="Raleway Medium"/>
              <a:cs typeface="Raleway Medium"/>
              <a:sym typeface="Raleway Medium"/>
            </a:endParaRPr>
          </a:p>
        </p:txBody>
      </p:sp>
      <p:sp>
        <p:nvSpPr>
          <p:cNvPr id="741" name="Google Shape;741;p5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2"/>
          <p:cNvSpPr txBox="1"/>
          <p:nvPr>
            <p:ph type="ctrTitle"/>
          </p:nvPr>
        </p:nvSpPr>
        <p:spPr>
          <a:xfrm>
            <a:off x="1085850" y="2011950"/>
            <a:ext cx="7571400" cy="1119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Software Cloud</a:t>
            </a:r>
            <a:endParaRPr sz="3600">
              <a:solidFill>
                <a:srgbClr val="741B47"/>
              </a:solidFill>
              <a:latin typeface="Raleway Medium"/>
              <a:ea typeface="Raleway Medium"/>
              <a:cs typeface="Raleway Medium"/>
              <a:sym typeface="Raleway Medium"/>
            </a:endParaRPr>
          </a:p>
        </p:txBody>
      </p:sp>
      <p:sp>
        <p:nvSpPr>
          <p:cNvPr id="747" name="Google Shape;747;p5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751" name="Shape 751"/>
        <p:cNvGrpSpPr/>
        <p:nvPr/>
      </p:nvGrpSpPr>
      <p:grpSpPr>
        <a:xfrm>
          <a:off x="0" y="0"/>
          <a:ext cx="0" cy="0"/>
          <a:chOff x="0" y="0"/>
          <a:chExt cx="0" cy="0"/>
        </a:xfrm>
      </p:grpSpPr>
      <p:sp>
        <p:nvSpPr>
          <p:cNvPr id="752" name="Google Shape;752;p53"/>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53"/>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754" name="Google Shape;754;p53"/>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Have you created your </a:t>
            </a:r>
            <a:br>
              <a:rPr lang="tr-TR" sz="3100">
                <a:solidFill>
                  <a:srgbClr val="4A86E8"/>
                </a:solidFill>
                <a:latin typeface="Proxima Nova Semibold"/>
                <a:ea typeface="Proxima Nova Semibold"/>
                <a:cs typeface="Proxima Nova Semibold"/>
                <a:sym typeface="Proxima Nova Semibold"/>
              </a:rPr>
            </a:br>
            <a:r>
              <a:rPr lang="tr-TR" sz="3100">
                <a:solidFill>
                  <a:srgbClr val="4A86E8"/>
                </a:solidFill>
                <a:latin typeface="Proxima Nova Semibold"/>
                <a:ea typeface="Proxima Nova Semibold"/>
                <a:cs typeface="Proxima Nova Semibold"/>
                <a:sym typeface="Proxima Nova Semibold"/>
              </a:rPr>
              <a:t>Jira Software Cloud site?</a:t>
            </a:r>
            <a:endParaRPr sz="3100">
              <a:solidFill>
                <a:srgbClr val="4A86E8"/>
              </a:solidFill>
              <a:latin typeface="Proxima Nova Semibold"/>
              <a:ea typeface="Proxima Nova Semibold"/>
              <a:cs typeface="Proxima Nova Semibold"/>
              <a:sym typeface="Proxima Nova Semibold"/>
            </a:endParaRPr>
          </a:p>
        </p:txBody>
      </p:sp>
      <p:pic>
        <p:nvPicPr>
          <p:cNvPr id="755" name="Google Shape;755;p53"/>
          <p:cNvPicPr preferRelativeResize="0"/>
          <p:nvPr/>
        </p:nvPicPr>
        <p:blipFill>
          <a:blip r:embed="rId4">
            <a:alphaModFix/>
          </a:blip>
          <a:stretch>
            <a:fillRect/>
          </a:stretch>
        </p:blipFill>
        <p:spPr>
          <a:xfrm>
            <a:off x="5933325" y="1527849"/>
            <a:ext cx="2291000" cy="2087812"/>
          </a:xfrm>
          <a:prstGeom prst="rect">
            <a:avLst/>
          </a:prstGeom>
          <a:noFill/>
          <a:ln>
            <a:noFill/>
          </a:ln>
        </p:spPr>
      </p:pic>
      <p:pic>
        <p:nvPicPr>
          <p:cNvPr id="756" name="Google Shape;756;p53"/>
          <p:cNvPicPr preferRelativeResize="0"/>
          <p:nvPr/>
        </p:nvPicPr>
        <p:blipFill rotWithShape="1">
          <a:blip r:embed="rId5">
            <a:alphaModFix/>
          </a:blip>
          <a:srcRect b="0" l="0" r="86824" t="0"/>
          <a:stretch/>
        </p:blipFill>
        <p:spPr>
          <a:xfrm>
            <a:off x="6475562" y="2038938"/>
            <a:ext cx="1206500" cy="1199500"/>
          </a:xfrm>
          <a:prstGeom prst="rect">
            <a:avLst/>
          </a:prstGeom>
          <a:noFill/>
          <a:ln>
            <a:noFill/>
          </a:ln>
        </p:spPr>
      </p:pic>
      <p:pic>
        <p:nvPicPr>
          <p:cNvPr id="757" name="Google Shape;757;p53">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758" name="Google Shape;758;p53">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6" name="Google Shape;416;p2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Atlassian Company</a:t>
            </a:r>
            <a:endParaRPr sz="4000">
              <a:solidFill>
                <a:srgbClr val="419DD3"/>
              </a:solidFill>
              <a:latin typeface="Raleway Medium"/>
              <a:ea typeface="Raleway Medium"/>
              <a:cs typeface="Raleway Medium"/>
              <a:sym typeface="Raleway Medium"/>
            </a:endParaRPr>
          </a:p>
        </p:txBody>
      </p:sp>
      <p:sp>
        <p:nvSpPr>
          <p:cNvPr id="417" name="Google Shape;417;p27">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Join Atlassian's leaders from around the globe as they talk about our approach to software development and what's next for our customers.&#10;&#10;Learn more about working with Atlassian at: https://www.atlassian.com/careers" id="418" name="Google Shape;418;p27" title="Building the Future of Atlassian">
            <a:hlinkClick r:id="rId4"/>
          </p:cNvPr>
          <p:cNvPicPr preferRelativeResize="0"/>
          <p:nvPr/>
        </p:nvPicPr>
        <p:blipFill>
          <a:blip r:embed="rId5">
            <a:alphaModFix/>
          </a:blip>
          <a:stretch>
            <a:fillRect/>
          </a:stretch>
        </p:blipFill>
        <p:spPr>
          <a:xfrm>
            <a:off x="1753725" y="995025"/>
            <a:ext cx="5145775" cy="385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54"/>
          <p:cNvPicPr preferRelativeResize="0"/>
          <p:nvPr/>
        </p:nvPicPr>
        <p:blipFill>
          <a:blip r:embed="rId3">
            <a:alphaModFix/>
          </a:blip>
          <a:stretch>
            <a:fillRect/>
          </a:stretch>
        </p:blipFill>
        <p:spPr>
          <a:xfrm>
            <a:off x="167050" y="2449524"/>
            <a:ext cx="2291000" cy="2087812"/>
          </a:xfrm>
          <a:prstGeom prst="rect">
            <a:avLst/>
          </a:prstGeom>
          <a:noFill/>
          <a:ln>
            <a:noFill/>
          </a:ln>
        </p:spPr>
      </p:pic>
      <p:sp>
        <p:nvSpPr>
          <p:cNvPr id="764" name="Google Shape;764;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65" name="Google Shape;765;p54"/>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sp>
        <p:nvSpPr>
          <p:cNvPr id="766" name="Google Shape;766;p54"/>
          <p:cNvSpPr/>
          <p:nvPr/>
        </p:nvSpPr>
        <p:spPr>
          <a:xfrm>
            <a:off x="2853625" y="744799"/>
            <a:ext cx="5593195" cy="418360"/>
          </a:xfrm>
          <a:prstGeom prst="roundRect">
            <a:avLst>
              <a:gd fmla="val 16667" name="adj"/>
            </a:avLst>
          </a:prstGeom>
          <a:solidFill>
            <a:srgbClr val="390B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67" name="Google Shape;767;p54"/>
          <p:cNvSpPr txBox="1"/>
          <p:nvPr/>
        </p:nvSpPr>
        <p:spPr>
          <a:xfrm>
            <a:off x="2879311" y="765223"/>
            <a:ext cx="5542005" cy="377658"/>
          </a:xfrm>
          <a:prstGeom prst="rect">
            <a:avLst/>
          </a:prstGeom>
          <a:solidFill>
            <a:srgbClr val="390B23"/>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Go to the Atlassian website.</a:t>
            </a:r>
            <a:endParaRPr i="0" sz="2000" u="none" cap="none" strike="noStrike">
              <a:solidFill>
                <a:srgbClr val="FFFFFF"/>
              </a:solidFill>
            </a:endParaRPr>
          </a:p>
        </p:txBody>
      </p:sp>
      <p:sp>
        <p:nvSpPr>
          <p:cNvPr id="768" name="Google Shape;768;p54"/>
          <p:cNvSpPr/>
          <p:nvPr/>
        </p:nvSpPr>
        <p:spPr>
          <a:xfrm>
            <a:off x="2853625" y="1213427"/>
            <a:ext cx="5593195" cy="418360"/>
          </a:xfrm>
          <a:prstGeom prst="roundRect">
            <a:avLst>
              <a:gd fmla="val 16667"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69" name="Google Shape;769;p54"/>
          <p:cNvSpPr txBox="1"/>
          <p:nvPr/>
        </p:nvSpPr>
        <p:spPr>
          <a:xfrm>
            <a:off x="2879311" y="1233851"/>
            <a:ext cx="5542005" cy="377658"/>
          </a:xfrm>
          <a:prstGeom prst="rect">
            <a:avLst/>
          </a:prstGeom>
          <a:solidFill>
            <a:srgbClr val="4C1130"/>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Select the Jira Software option.</a:t>
            </a:r>
            <a:endParaRPr i="0" sz="2000" u="none" cap="none" strike="noStrike">
              <a:solidFill>
                <a:srgbClr val="FFFFFF"/>
              </a:solidFill>
            </a:endParaRPr>
          </a:p>
        </p:txBody>
      </p:sp>
      <p:sp>
        <p:nvSpPr>
          <p:cNvPr id="770" name="Google Shape;770;p54"/>
          <p:cNvSpPr/>
          <p:nvPr/>
        </p:nvSpPr>
        <p:spPr>
          <a:xfrm>
            <a:off x="2853625" y="1682054"/>
            <a:ext cx="5593195" cy="418360"/>
          </a:xfrm>
          <a:prstGeom prst="roundRect">
            <a:avLst>
              <a:gd fmla="val 16667" name="adj"/>
            </a:avLst>
          </a:prstGeom>
          <a:solidFill>
            <a:srgbClr val="560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71" name="Google Shape;771;p54"/>
          <p:cNvSpPr txBox="1"/>
          <p:nvPr/>
        </p:nvSpPr>
        <p:spPr>
          <a:xfrm>
            <a:off x="2879311" y="1702478"/>
            <a:ext cx="5542005" cy="377658"/>
          </a:xfrm>
          <a:prstGeom prst="rect">
            <a:avLst/>
          </a:prstGeom>
          <a:solidFill>
            <a:srgbClr val="560C31"/>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Decide which plan is right for you.</a:t>
            </a:r>
            <a:endParaRPr i="0" sz="2000" u="none" cap="none" strike="noStrike">
              <a:solidFill>
                <a:srgbClr val="FFFFFF"/>
              </a:solidFill>
            </a:endParaRPr>
          </a:p>
        </p:txBody>
      </p:sp>
      <p:pic>
        <p:nvPicPr>
          <p:cNvPr id="772" name="Google Shape;772;p54"/>
          <p:cNvPicPr preferRelativeResize="0"/>
          <p:nvPr/>
        </p:nvPicPr>
        <p:blipFill>
          <a:blip r:embed="rId4">
            <a:alphaModFix/>
          </a:blip>
          <a:stretch>
            <a:fillRect/>
          </a:stretch>
        </p:blipFill>
        <p:spPr>
          <a:xfrm>
            <a:off x="470388" y="765225"/>
            <a:ext cx="1684300" cy="1684300"/>
          </a:xfrm>
          <a:prstGeom prst="rect">
            <a:avLst/>
          </a:prstGeom>
          <a:noFill/>
          <a:ln>
            <a:noFill/>
          </a:ln>
        </p:spPr>
      </p:pic>
      <p:pic>
        <p:nvPicPr>
          <p:cNvPr id="773" name="Google Shape;773;p54"/>
          <p:cNvPicPr preferRelativeResize="0"/>
          <p:nvPr/>
        </p:nvPicPr>
        <p:blipFill rotWithShape="1">
          <a:blip r:embed="rId5">
            <a:alphaModFix/>
          </a:blip>
          <a:srcRect b="0" l="0" r="86824" t="0"/>
          <a:stretch/>
        </p:blipFill>
        <p:spPr>
          <a:xfrm>
            <a:off x="709287" y="2960612"/>
            <a:ext cx="1206500" cy="1199500"/>
          </a:xfrm>
          <a:prstGeom prst="rect">
            <a:avLst/>
          </a:prstGeom>
          <a:noFill/>
          <a:ln>
            <a:noFill/>
          </a:ln>
        </p:spPr>
      </p:pic>
      <p:sp>
        <p:nvSpPr>
          <p:cNvPr id="774" name="Google Shape;774;p54"/>
          <p:cNvSpPr/>
          <p:nvPr/>
        </p:nvSpPr>
        <p:spPr>
          <a:xfrm>
            <a:off x="2853625" y="2167106"/>
            <a:ext cx="5593195" cy="418360"/>
          </a:xfrm>
          <a:prstGeom prst="roundRect">
            <a:avLst>
              <a:gd fmla="val 16667"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75" name="Google Shape;775;p54"/>
          <p:cNvSpPr txBox="1"/>
          <p:nvPr/>
        </p:nvSpPr>
        <p:spPr>
          <a:xfrm>
            <a:off x="2879311" y="2187530"/>
            <a:ext cx="5542005" cy="377658"/>
          </a:xfrm>
          <a:prstGeom prst="rect">
            <a:avLst/>
          </a:prstGeom>
          <a:solidFill>
            <a:srgbClr val="741B47"/>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Create your Atlassian account.</a:t>
            </a:r>
            <a:endParaRPr i="0" sz="2000" u="none" cap="none" strike="noStrike">
              <a:solidFill>
                <a:srgbClr val="FFFFFF"/>
              </a:solidFill>
            </a:endParaRPr>
          </a:p>
        </p:txBody>
      </p:sp>
      <p:sp>
        <p:nvSpPr>
          <p:cNvPr id="776" name="Google Shape;776;p54"/>
          <p:cNvSpPr/>
          <p:nvPr/>
        </p:nvSpPr>
        <p:spPr>
          <a:xfrm>
            <a:off x="2853625" y="2635733"/>
            <a:ext cx="5593195" cy="418360"/>
          </a:xfrm>
          <a:prstGeom prst="roundRect">
            <a:avLst>
              <a:gd fmla="val 16667" name="adj"/>
            </a:avLst>
          </a:prstGeom>
          <a:solidFill>
            <a:srgbClr val="984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77" name="Google Shape;777;p54"/>
          <p:cNvSpPr txBox="1"/>
          <p:nvPr/>
        </p:nvSpPr>
        <p:spPr>
          <a:xfrm>
            <a:off x="2879311" y="2656157"/>
            <a:ext cx="5542005" cy="377658"/>
          </a:xfrm>
          <a:prstGeom prst="rect">
            <a:avLst/>
          </a:prstGeom>
          <a:solidFill>
            <a:srgbClr val="98436F"/>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Personalize your experience.</a:t>
            </a:r>
            <a:endParaRPr i="0" sz="2000" u="none" cap="none" strike="noStrike">
              <a:solidFill>
                <a:srgbClr val="FFFFFF"/>
              </a:solidFill>
            </a:endParaRPr>
          </a:p>
        </p:txBody>
      </p:sp>
      <p:sp>
        <p:nvSpPr>
          <p:cNvPr id="778" name="Google Shape;778;p54"/>
          <p:cNvSpPr/>
          <p:nvPr/>
        </p:nvSpPr>
        <p:spPr>
          <a:xfrm>
            <a:off x="2853625" y="3104361"/>
            <a:ext cx="5593195" cy="41836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79" name="Google Shape;779;p54"/>
          <p:cNvSpPr txBox="1"/>
          <p:nvPr/>
        </p:nvSpPr>
        <p:spPr>
          <a:xfrm>
            <a:off x="2879311" y="3124785"/>
            <a:ext cx="5542005" cy="377658"/>
          </a:xfrm>
          <a:prstGeom prst="rect">
            <a:avLst/>
          </a:prstGeom>
          <a:solidFill>
            <a:srgbClr val="A64D79"/>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Invite your team.</a:t>
            </a:r>
            <a:endParaRPr i="0" sz="2000" u="none" cap="none" strike="noStrike">
              <a:solidFill>
                <a:srgbClr val="FFFFFF"/>
              </a:solidFill>
            </a:endParaRPr>
          </a:p>
        </p:txBody>
      </p:sp>
      <p:sp>
        <p:nvSpPr>
          <p:cNvPr id="780" name="Google Shape;780;p54"/>
          <p:cNvSpPr/>
          <p:nvPr/>
        </p:nvSpPr>
        <p:spPr>
          <a:xfrm>
            <a:off x="2853625" y="3589414"/>
            <a:ext cx="5593195" cy="418360"/>
          </a:xfrm>
          <a:prstGeom prst="roundRect">
            <a:avLst>
              <a:gd fmla="val 16667" name="adj"/>
            </a:avLst>
          </a:prstGeom>
          <a:solidFill>
            <a:srgbClr val="C57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1" name="Google Shape;781;p54"/>
          <p:cNvSpPr txBox="1"/>
          <p:nvPr/>
        </p:nvSpPr>
        <p:spPr>
          <a:xfrm>
            <a:off x="2879311" y="3609837"/>
            <a:ext cx="5542005" cy="377658"/>
          </a:xfrm>
          <a:prstGeom prst="rect">
            <a:avLst/>
          </a:prstGeom>
          <a:solidFill>
            <a:srgbClr val="C5749E"/>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Answer questions to R</a:t>
            </a:r>
            <a:r>
              <a:rPr b="1" lang="tr-TR" sz="2000">
                <a:solidFill>
                  <a:srgbClr val="FFFFFF"/>
                </a:solidFill>
              </a:rPr>
              <a:t>ecommend</a:t>
            </a:r>
            <a:r>
              <a:rPr b="1" lang="tr-TR" sz="2000">
                <a:solidFill>
                  <a:srgbClr val="FFFFFF"/>
                </a:solidFill>
              </a:rPr>
              <a:t> a Project.</a:t>
            </a:r>
            <a:endParaRPr i="0" sz="2000" u="none" cap="none" strike="noStrike">
              <a:solidFill>
                <a:srgbClr val="FFFFFF"/>
              </a:solidFill>
            </a:endParaRPr>
          </a:p>
        </p:txBody>
      </p:sp>
      <p:sp>
        <p:nvSpPr>
          <p:cNvPr id="782" name="Google Shape;782;p54"/>
          <p:cNvSpPr/>
          <p:nvPr/>
        </p:nvSpPr>
        <p:spPr>
          <a:xfrm>
            <a:off x="2853625" y="4058041"/>
            <a:ext cx="5593195" cy="418360"/>
          </a:xfrm>
          <a:prstGeom prst="roundRect">
            <a:avLst>
              <a:gd fmla="val 16667" name="adj"/>
            </a:avLst>
          </a:prstGeom>
          <a:solidFill>
            <a:srgbClr val="C68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3" name="Google Shape;783;p54"/>
          <p:cNvSpPr txBox="1"/>
          <p:nvPr/>
        </p:nvSpPr>
        <p:spPr>
          <a:xfrm>
            <a:off x="2879311" y="4078465"/>
            <a:ext cx="5542005" cy="377658"/>
          </a:xfrm>
          <a:prstGeom prst="rect">
            <a:avLst/>
          </a:prstGeom>
          <a:solidFill>
            <a:srgbClr val="C685A5"/>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Choose a template.</a:t>
            </a:r>
            <a:endParaRPr i="0" sz="2000" u="none" cap="none" strike="noStrike">
              <a:solidFill>
                <a:srgbClr val="FFFFFF"/>
              </a:solidFill>
            </a:endParaRPr>
          </a:p>
        </p:txBody>
      </p:sp>
      <p:sp>
        <p:nvSpPr>
          <p:cNvPr id="784" name="Google Shape;784;p54"/>
          <p:cNvSpPr/>
          <p:nvPr/>
        </p:nvSpPr>
        <p:spPr>
          <a:xfrm>
            <a:off x="2853625" y="4526669"/>
            <a:ext cx="5593195" cy="418360"/>
          </a:xfrm>
          <a:prstGeom prst="roundRect">
            <a:avLst>
              <a:gd fmla="val 16667" name="adj"/>
            </a:avLst>
          </a:prstGeom>
          <a:solidFill>
            <a:srgbClr val="DDAA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785" name="Google Shape;785;p54"/>
          <p:cNvSpPr txBox="1"/>
          <p:nvPr/>
        </p:nvSpPr>
        <p:spPr>
          <a:xfrm>
            <a:off x="2879311" y="4547093"/>
            <a:ext cx="5542005" cy="377658"/>
          </a:xfrm>
          <a:prstGeom prst="rect">
            <a:avLst/>
          </a:prstGeom>
          <a:solidFill>
            <a:srgbClr val="DDAAC1"/>
          </a:solid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1" lang="tr-TR" sz="2000">
                <a:solidFill>
                  <a:srgbClr val="FFFFFF"/>
                </a:solidFill>
              </a:rPr>
              <a:t>Create project.</a:t>
            </a:r>
            <a:endParaRPr i="0" sz="2000" u="none" cap="none" strike="noStrike">
              <a:solidFill>
                <a:srgbClr val="FFFFFF"/>
              </a:solidFill>
            </a:endParaRPr>
          </a:p>
        </p:txBody>
      </p:sp>
      <p:pic>
        <p:nvPicPr>
          <p:cNvPr id="786" name="Google Shape;786;p54"/>
          <p:cNvPicPr preferRelativeResize="0"/>
          <p:nvPr/>
        </p:nvPicPr>
        <p:blipFill>
          <a:blip r:embed="rId6">
            <a:alphaModFix/>
          </a:blip>
          <a:stretch>
            <a:fillRect/>
          </a:stretch>
        </p:blipFill>
        <p:spPr>
          <a:xfrm>
            <a:off x="2418150" y="765225"/>
            <a:ext cx="377650" cy="377650"/>
          </a:xfrm>
          <a:prstGeom prst="rect">
            <a:avLst/>
          </a:prstGeom>
          <a:noFill/>
          <a:ln>
            <a:noFill/>
          </a:ln>
        </p:spPr>
      </p:pic>
      <p:pic>
        <p:nvPicPr>
          <p:cNvPr id="787" name="Google Shape;787;p54"/>
          <p:cNvPicPr preferRelativeResize="0"/>
          <p:nvPr/>
        </p:nvPicPr>
        <p:blipFill>
          <a:blip r:embed="rId6">
            <a:alphaModFix/>
          </a:blip>
          <a:stretch>
            <a:fillRect/>
          </a:stretch>
        </p:blipFill>
        <p:spPr>
          <a:xfrm>
            <a:off x="2418150" y="1233850"/>
            <a:ext cx="377650" cy="377650"/>
          </a:xfrm>
          <a:prstGeom prst="rect">
            <a:avLst/>
          </a:prstGeom>
          <a:noFill/>
          <a:ln>
            <a:noFill/>
          </a:ln>
        </p:spPr>
      </p:pic>
      <p:pic>
        <p:nvPicPr>
          <p:cNvPr id="788" name="Google Shape;788;p54"/>
          <p:cNvPicPr preferRelativeResize="0"/>
          <p:nvPr/>
        </p:nvPicPr>
        <p:blipFill>
          <a:blip r:embed="rId6">
            <a:alphaModFix/>
          </a:blip>
          <a:stretch>
            <a:fillRect/>
          </a:stretch>
        </p:blipFill>
        <p:spPr>
          <a:xfrm>
            <a:off x="2418150" y="1702475"/>
            <a:ext cx="377650" cy="377650"/>
          </a:xfrm>
          <a:prstGeom prst="rect">
            <a:avLst/>
          </a:prstGeom>
          <a:noFill/>
          <a:ln>
            <a:noFill/>
          </a:ln>
        </p:spPr>
      </p:pic>
      <p:pic>
        <p:nvPicPr>
          <p:cNvPr id="789" name="Google Shape;789;p54"/>
          <p:cNvPicPr preferRelativeResize="0"/>
          <p:nvPr/>
        </p:nvPicPr>
        <p:blipFill>
          <a:blip r:embed="rId6">
            <a:alphaModFix/>
          </a:blip>
          <a:stretch>
            <a:fillRect/>
          </a:stretch>
        </p:blipFill>
        <p:spPr>
          <a:xfrm>
            <a:off x="2418150" y="2171100"/>
            <a:ext cx="377650" cy="377650"/>
          </a:xfrm>
          <a:prstGeom prst="rect">
            <a:avLst/>
          </a:prstGeom>
          <a:noFill/>
          <a:ln>
            <a:noFill/>
          </a:ln>
        </p:spPr>
      </p:pic>
      <p:pic>
        <p:nvPicPr>
          <p:cNvPr id="790" name="Google Shape;790;p54"/>
          <p:cNvPicPr preferRelativeResize="0"/>
          <p:nvPr/>
        </p:nvPicPr>
        <p:blipFill>
          <a:blip r:embed="rId6">
            <a:alphaModFix/>
          </a:blip>
          <a:stretch>
            <a:fillRect/>
          </a:stretch>
        </p:blipFill>
        <p:spPr>
          <a:xfrm>
            <a:off x="2418150" y="2656162"/>
            <a:ext cx="377650" cy="377650"/>
          </a:xfrm>
          <a:prstGeom prst="rect">
            <a:avLst/>
          </a:prstGeom>
          <a:noFill/>
          <a:ln>
            <a:noFill/>
          </a:ln>
        </p:spPr>
      </p:pic>
      <p:pic>
        <p:nvPicPr>
          <p:cNvPr id="791" name="Google Shape;791;p54"/>
          <p:cNvPicPr preferRelativeResize="0"/>
          <p:nvPr/>
        </p:nvPicPr>
        <p:blipFill>
          <a:blip r:embed="rId6">
            <a:alphaModFix/>
          </a:blip>
          <a:stretch>
            <a:fillRect/>
          </a:stretch>
        </p:blipFill>
        <p:spPr>
          <a:xfrm>
            <a:off x="2418150" y="3141200"/>
            <a:ext cx="377650" cy="377650"/>
          </a:xfrm>
          <a:prstGeom prst="rect">
            <a:avLst/>
          </a:prstGeom>
          <a:noFill/>
          <a:ln>
            <a:noFill/>
          </a:ln>
        </p:spPr>
      </p:pic>
      <p:pic>
        <p:nvPicPr>
          <p:cNvPr id="792" name="Google Shape;792;p54"/>
          <p:cNvPicPr preferRelativeResize="0"/>
          <p:nvPr/>
        </p:nvPicPr>
        <p:blipFill>
          <a:blip r:embed="rId6">
            <a:alphaModFix/>
          </a:blip>
          <a:stretch>
            <a:fillRect/>
          </a:stretch>
        </p:blipFill>
        <p:spPr>
          <a:xfrm>
            <a:off x="2418150" y="3626250"/>
            <a:ext cx="377650" cy="377650"/>
          </a:xfrm>
          <a:prstGeom prst="rect">
            <a:avLst/>
          </a:prstGeom>
          <a:noFill/>
          <a:ln>
            <a:noFill/>
          </a:ln>
        </p:spPr>
      </p:pic>
      <p:pic>
        <p:nvPicPr>
          <p:cNvPr id="793" name="Google Shape;793;p54"/>
          <p:cNvPicPr preferRelativeResize="0"/>
          <p:nvPr/>
        </p:nvPicPr>
        <p:blipFill>
          <a:blip r:embed="rId6">
            <a:alphaModFix/>
          </a:blip>
          <a:stretch>
            <a:fillRect/>
          </a:stretch>
        </p:blipFill>
        <p:spPr>
          <a:xfrm>
            <a:off x="2418150" y="4111300"/>
            <a:ext cx="377650" cy="377650"/>
          </a:xfrm>
          <a:prstGeom prst="rect">
            <a:avLst/>
          </a:prstGeom>
          <a:noFill/>
          <a:ln>
            <a:noFill/>
          </a:ln>
        </p:spPr>
      </p:pic>
      <p:pic>
        <p:nvPicPr>
          <p:cNvPr id="794" name="Google Shape;794;p54"/>
          <p:cNvPicPr preferRelativeResize="0"/>
          <p:nvPr/>
        </p:nvPicPr>
        <p:blipFill>
          <a:blip r:embed="rId6">
            <a:alphaModFix/>
          </a:blip>
          <a:stretch>
            <a:fillRect/>
          </a:stretch>
        </p:blipFill>
        <p:spPr>
          <a:xfrm>
            <a:off x="2418150" y="4596350"/>
            <a:ext cx="377650" cy="37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5"/>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00" name="Google Shape;800;p55"/>
          <p:cNvPicPr preferRelativeResize="0"/>
          <p:nvPr/>
        </p:nvPicPr>
        <p:blipFill>
          <a:blip r:embed="rId3">
            <a:alphaModFix/>
          </a:blip>
          <a:stretch>
            <a:fillRect/>
          </a:stretch>
        </p:blipFill>
        <p:spPr>
          <a:xfrm>
            <a:off x="152400" y="952600"/>
            <a:ext cx="4192974" cy="2372950"/>
          </a:xfrm>
          <a:prstGeom prst="rect">
            <a:avLst/>
          </a:prstGeom>
          <a:noFill/>
          <a:ln>
            <a:noFill/>
          </a:ln>
        </p:spPr>
      </p:pic>
      <p:sp>
        <p:nvSpPr>
          <p:cNvPr id="801" name="Google Shape;801;p55"/>
          <p:cNvSpPr/>
          <p:nvPr/>
        </p:nvSpPr>
        <p:spPr>
          <a:xfrm>
            <a:off x="3613750" y="953325"/>
            <a:ext cx="498900" cy="243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2" name="Google Shape;802;p55"/>
          <p:cNvPicPr preferRelativeResize="0"/>
          <p:nvPr/>
        </p:nvPicPr>
        <p:blipFill>
          <a:blip r:embed="rId4">
            <a:alphaModFix/>
          </a:blip>
          <a:stretch>
            <a:fillRect/>
          </a:stretch>
        </p:blipFill>
        <p:spPr>
          <a:xfrm>
            <a:off x="4414886" y="1778824"/>
            <a:ext cx="4493827" cy="3109188"/>
          </a:xfrm>
          <a:prstGeom prst="rect">
            <a:avLst/>
          </a:prstGeom>
          <a:noFill/>
          <a:ln>
            <a:noFill/>
          </a:ln>
        </p:spPr>
      </p:pic>
      <p:sp>
        <p:nvSpPr>
          <p:cNvPr id="803" name="Google Shape;803;p55"/>
          <p:cNvSpPr/>
          <p:nvPr/>
        </p:nvSpPr>
        <p:spPr>
          <a:xfrm>
            <a:off x="6903900" y="3337539"/>
            <a:ext cx="498900" cy="1911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6"/>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09" name="Google Shape;809;p56"/>
          <p:cNvPicPr preferRelativeResize="0"/>
          <p:nvPr/>
        </p:nvPicPr>
        <p:blipFill>
          <a:blip r:embed="rId3">
            <a:alphaModFix/>
          </a:blip>
          <a:stretch>
            <a:fillRect/>
          </a:stretch>
        </p:blipFill>
        <p:spPr>
          <a:xfrm>
            <a:off x="1124126" y="952600"/>
            <a:ext cx="7042201" cy="3725950"/>
          </a:xfrm>
          <a:prstGeom prst="rect">
            <a:avLst/>
          </a:prstGeom>
          <a:noFill/>
          <a:ln>
            <a:noFill/>
          </a:ln>
        </p:spPr>
      </p:pic>
      <p:sp>
        <p:nvSpPr>
          <p:cNvPr id="810" name="Google Shape;810;p56"/>
          <p:cNvSpPr/>
          <p:nvPr/>
        </p:nvSpPr>
        <p:spPr>
          <a:xfrm>
            <a:off x="6881975" y="3523648"/>
            <a:ext cx="508800" cy="272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7"/>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16" name="Google Shape;816;p57"/>
          <p:cNvPicPr preferRelativeResize="0"/>
          <p:nvPr/>
        </p:nvPicPr>
        <p:blipFill>
          <a:blip r:embed="rId3">
            <a:alphaModFix/>
          </a:blip>
          <a:stretch>
            <a:fillRect/>
          </a:stretch>
        </p:blipFill>
        <p:spPr>
          <a:xfrm>
            <a:off x="886300" y="952600"/>
            <a:ext cx="7283075" cy="3668800"/>
          </a:xfrm>
          <a:prstGeom prst="rect">
            <a:avLst/>
          </a:prstGeom>
          <a:noFill/>
          <a:ln>
            <a:noFill/>
          </a:ln>
        </p:spPr>
      </p:pic>
      <p:sp>
        <p:nvSpPr>
          <p:cNvPr id="817" name="Google Shape;817;p57"/>
          <p:cNvSpPr/>
          <p:nvPr/>
        </p:nvSpPr>
        <p:spPr>
          <a:xfrm>
            <a:off x="6736050" y="1333850"/>
            <a:ext cx="1021200" cy="308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8"/>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23" name="Google Shape;823;p58"/>
          <p:cNvPicPr preferRelativeResize="0"/>
          <p:nvPr/>
        </p:nvPicPr>
        <p:blipFill>
          <a:blip r:embed="rId3">
            <a:alphaModFix/>
          </a:blip>
          <a:stretch>
            <a:fillRect/>
          </a:stretch>
        </p:blipFill>
        <p:spPr>
          <a:xfrm>
            <a:off x="711950" y="952600"/>
            <a:ext cx="7831102" cy="3711426"/>
          </a:xfrm>
          <a:prstGeom prst="rect">
            <a:avLst/>
          </a:prstGeom>
          <a:noFill/>
          <a:ln>
            <a:noFill/>
          </a:ln>
        </p:spPr>
      </p:pic>
      <p:sp>
        <p:nvSpPr>
          <p:cNvPr id="824" name="Google Shape;824;p58"/>
          <p:cNvSpPr/>
          <p:nvPr/>
        </p:nvSpPr>
        <p:spPr>
          <a:xfrm>
            <a:off x="3307050" y="2856500"/>
            <a:ext cx="577500" cy="260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9"/>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30" name="Google Shape;830;p59"/>
          <p:cNvPicPr preferRelativeResize="0"/>
          <p:nvPr/>
        </p:nvPicPr>
        <p:blipFill>
          <a:blip r:embed="rId3">
            <a:alphaModFix/>
          </a:blip>
          <a:stretch>
            <a:fillRect/>
          </a:stretch>
        </p:blipFill>
        <p:spPr>
          <a:xfrm>
            <a:off x="813650" y="705600"/>
            <a:ext cx="6669126" cy="4038500"/>
          </a:xfrm>
          <a:prstGeom prst="rect">
            <a:avLst/>
          </a:prstGeom>
          <a:noFill/>
          <a:ln>
            <a:noFill/>
          </a:ln>
        </p:spPr>
      </p:pic>
      <p:sp>
        <p:nvSpPr>
          <p:cNvPr id="831" name="Google Shape;831;p59"/>
          <p:cNvSpPr/>
          <p:nvPr/>
        </p:nvSpPr>
        <p:spPr>
          <a:xfrm>
            <a:off x="6340425" y="4331225"/>
            <a:ext cx="734700" cy="320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0"/>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37" name="Google Shape;837;p60"/>
          <p:cNvPicPr preferRelativeResize="0"/>
          <p:nvPr/>
        </p:nvPicPr>
        <p:blipFill>
          <a:blip r:embed="rId3">
            <a:alphaModFix/>
          </a:blip>
          <a:stretch>
            <a:fillRect/>
          </a:stretch>
        </p:blipFill>
        <p:spPr>
          <a:xfrm>
            <a:off x="1438425" y="800200"/>
            <a:ext cx="6380151" cy="3968225"/>
          </a:xfrm>
          <a:prstGeom prst="rect">
            <a:avLst/>
          </a:prstGeom>
          <a:noFill/>
          <a:ln>
            <a:noFill/>
          </a:ln>
        </p:spPr>
      </p:pic>
      <p:sp>
        <p:nvSpPr>
          <p:cNvPr id="838" name="Google Shape;838;p60"/>
          <p:cNvSpPr/>
          <p:nvPr/>
        </p:nvSpPr>
        <p:spPr>
          <a:xfrm>
            <a:off x="2730131" y="4355200"/>
            <a:ext cx="1438800" cy="344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1"/>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44" name="Google Shape;844;p61"/>
          <p:cNvPicPr preferRelativeResize="0"/>
          <p:nvPr/>
        </p:nvPicPr>
        <p:blipFill>
          <a:blip r:embed="rId3">
            <a:alphaModFix/>
          </a:blip>
          <a:stretch>
            <a:fillRect/>
          </a:stretch>
        </p:blipFill>
        <p:spPr>
          <a:xfrm>
            <a:off x="957850" y="800200"/>
            <a:ext cx="7125925" cy="3907400"/>
          </a:xfrm>
          <a:prstGeom prst="rect">
            <a:avLst/>
          </a:prstGeom>
          <a:noFill/>
          <a:ln>
            <a:noFill/>
          </a:ln>
        </p:spPr>
      </p:pic>
      <p:sp>
        <p:nvSpPr>
          <p:cNvPr id="845" name="Google Shape;845;p61"/>
          <p:cNvSpPr/>
          <p:nvPr/>
        </p:nvSpPr>
        <p:spPr>
          <a:xfrm>
            <a:off x="4484075" y="1366800"/>
            <a:ext cx="3129300" cy="2409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6768575" y="3956076"/>
            <a:ext cx="976500" cy="372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2"/>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52" name="Google Shape;852;p62"/>
          <p:cNvPicPr preferRelativeResize="0"/>
          <p:nvPr/>
        </p:nvPicPr>
        <p:blipFill>
          <a:blip r:embed="rId3">
            <a:alphaModFix/>
          </a:blip>
          <a:stretch>
            <a:fillRect/>
          </a:stretch>
        </p:blipFill>
        <p:spPr>
          <a:xfrm>
            <a:off x="748000" y="952600"/>
            <a:ext cx="7693726" cy="3653300"/>
          </a:xfrm>
          <a:prstGeom prst="rect">
            <a:avLst/>
          </a:prstGeom>
          <a:noFill/>
          <a:ln>
            <a:noFill/>
          </a:ln>
        </p:spPr>
      </p:pic>
      <p:sp>
        <p:nvSpPr>
          <p:cNvPr id="853" name="Google Shape;853;p62"/>
          <p:cNvSpPr/>
          <p:nvPr/>
        </p:nvSpPr>
        <p:spPr>
          <a:xfrm>
            <a:off x="7109775" y="3719750"/>
            <a:ext cx="484800" cy="236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3"/>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59" name="Google Shape;859;p63"/>
          <p:cNvPicPr preferRelativeResize="0"/>
          <p:nvPr/>
        </p:nvPicPr>
        <p:blipFill>
          <a:blip r:embed="rId3">
            <a:alphaModFix/>
          </a:blip>
          <a:stretch>
            <a:fillRect/>
          </a:stretch>
        </p:blipFill>
        <p:spPr>
          <a:xfrm>
            <a:off x="990238" y="952600"/>
            <a:ext cx="7061125" cy="3667824"/>
          </a:xfrm>
          <a:prstGeom prst="rect">
            <a:avLst/>
          </a:prstGeom>
          <a:noFill/>
          <a:ln>
            <a:noFill/>
          </a:ln>
        </p:spPr>
      </p:pic>
      <p:sp>
        <p:nvSpPr>
          <p:cNvPr id="860" name="Google Shape;860;p63"/>
          <p:cNvSpPr/>
          <p:nvPr/>
        </p:nvSpPr>
        <p:spPr>
          <a:xfrm>
            <a:off x="6891925" y="4091425"/>
            <a:ext cx="733500" cy="320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24" name="Google Shape;424;p28"/>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425" name="Google Shape;425;p28"/>
          <p:cNvSpPr txBox="1"/>
          <p:nvPr>
            <p:ph idx="4294967295" type="subTitle"/>
          </p:nvPr>
        </p:nvSpPr>
        <p:spPr>
          <a:xfrm>
            <a:off x="399175" y="599850"/>
            <a:ext cx="8421300" cy="4125600"/>
          </a:xfrm>
          <a:prstGeom prst="rect">
            <a:avLst/>
          </a:prstGeom>
          <a:noFill/>
          <a:ln>
            <a:noFill/>
          </a:ln>
        </p:spPr>
        <p:txBody>
          <a:bodyPr anchorCtr="0" anchor="t" bIns="0" lIns="0" spcFirstLastPara="1" rIns="0" wrap="square" tIns="0">
            <a:noAutofit/>
          </a:bodyPr>
          <a:lstStyle/>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Introduction to Jira</a:t>
            </a:r>
            <a:endParaRPr b="0" i="0" sz="3000" u="none" cap="none" strike="noStrike">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Products</a:t>
            </a:r>
            <a:endParaRPr b="0" i="0" sz="3000" u="none" cap="none" strike="noStrike">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Software Hosting Options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Setting up Jira Software Cloud</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Navigating in Jira</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Concepts</a:t>
            </a:r>
            <a:endParaRPr sz="3000">
              <a:solidFill>
                <a:srgbClr val="0B5394"/>
              </a:solidFill>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lang="tr-TR" sz="3000">
                <a:solidFill>
                  <a:srgbClr val="0B5394"/>
                </a:solidFill>
                <a:latin typeface="Raleway"/>
                <a:ea typeface="Raleway"/>
                <a:cs typeface="Raleway"/>
                <a:sym typeface="Raleway"/>
              </a:rPr>
              <a:t>Jira Integrations</a:t>
            </a:r>
            <a:endParaRPr sz="3000">
              <a:solidFill>
                <a:srgbClr val="0B5394"/>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4"/>
          <p:cNvSpPr txBox="1"/>
          <p:nvPr>
            <p:ph type="title"/>
          </p:nvPr>
        </p:nvSpPr>
        <p:spPr>
          <a:xfrm>
            <a:off x="431800" y="173800"/>
            <a:ext cx="8178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 up Jira Software Cloud</a:t>
            </a:r>
            <a:endParaRPr sz="4000">
              <a:solidFill>
                <a:srgbClr val="741B47"/>
              </a:solidFill>
              <a:latin typeface="Raleway Medium"/>
              <a:ea typeface="Raleway Medium"/>
              <a:cs typeface="Raleway Medium"/>
              <a:sym typeface="Raleway Medium"/>
            </a:endParaRPr>
          </a:p>
        </p:txBody>
      </p:sp>
      <p:pic>
        <p:nvPicPr>
          <p:cNvPr id="866" name="Google Shape;866;p64"/>
          <p:cNvPicPr preferRelativeResize="0"/>
          <p:nvPr/>
        </p:nvPicPr>
        <p:blipFill>
          <a:blip r:embed="rId3">
            <a:alphaModFix/>
          </a:blip>
          <a:stretch>
            <a:fillRect/>
          </a:stretch>
        </p:blipFill>
        <p:spPr>
          <a:xfrm>
            <a:off x="431800" y="952600"/>
            <a:ext cx="8329574" cy="3732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5"/>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Navigating in Jira</a:t>
            </a:r>
            <a:endParaRPr sz="3600">
              <a:solidFill>
                <a:srgbClr val="741B47"/>
              </a:solidFill>
              <a:latin typeface="Raleway Medium"/>
              <a:ea typeface="Raleway Medium"/>
              <a:cs typeface="Raleway Medium"/>
              <a:sym typeface="Raleway Medium"/>
            </a:endParaRPr>
          </a:p>
        </p:txBody>
      </p:sp>
      <p:sp>
        <p:nvSpPr>
          <p:cNvPr id="872" name="Google Shape;872;p6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78" name="Google Shape;878;p6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Navigating in Jira</a:t>
            </a:r>
            <a:endParaRPr sz="4000">
              <a:solidFill>
                <a:srgbClr val="419DD3"/>
              </a:solidFill>
              <a:latin typeface="Raleway Medium"/>
              <a:ea typeface="Raleway Medium"/>
              <a:cs typeface="Raleway Medium"/>
              <a:sym typeface="Raleway Medium"/>
            </a:endParaRPr>
          </a:p>
        </p:txBody>
      </p:sp>
      <p:sp>
        <p:nvSpPr>
          <p:cNvPr id="879" name="Google Shape;879;p66"/>
          <p:cNvSpPr/>
          <p:nvPr/>
        </p:nvSpPr>
        <p:spPr>
          <a:xfrm>
            <a:off x="6743897" y="642240"/>
            <a:ext cx="2196900" cy="499800"/>
          </a:xfrm>
          <a:prstGeom prst="roundRect">
            <a:avLst>
              <a:gd fmla="val 16667" name="adj"/>
            </a:avLst>
          </a:prstGeom>
          <a:solidFill>
            <a:srgbClr val="20124D"/>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80" name="Google Shape;880;p66"/>
          <p:cNvSpPr txBox="1"/>
          <p:nvPr/>
        </p:nvSpPr>
        <p:spPr>
          <a:xfrm>
            <a:off x="6766142" y="666634"/>
            <a:ext cx="2152200" cy="450900"/>
          </a:xfrm>
          <a:prstGeom prst="rect">
            <a:avLst/>
          </a:prstGeom>
          <a:solidFill>
            <a:srgbClr val="20124D"/>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Switch to</a:t>
            </a:r>
            <a:endParaRPr b="0" i="0" sz="1800" u="none" cap="none" strike="noStrike">
              <a:solidFill>
                <a:schemeClr val="lt1"/>
              </a:solidFill>
              <a:latin typeface="Arial"/>
              <a:ea typeface="Arial"/>
              <a:cs typeface="Arial"/>
              <a:sym typeface="Arial"/>
            </a:endParaRPr>
          </a:p>
        </p:txBody>
      </p:sp>
      <p:sp>
        <p:nvSpPr>
          <p:cNvPr id="881" name="Google Shape;881;p66"/>
          <p:cNvSpPr/>
          <p:nvPr/>
        </p:nvSpPr>
        <p:spPr>
          <a:xfrm>
            <a:off x="6743772" y="1154655"/>
            <a:ext cx="2196900" cy="499800"/>
          </a:xfrm>
          <a:prstGeom prst="roundRect">
            <a:avLst>
              <a:gd fmla="val 16667" name="adj"/>
            </a:avLst>
          </a:prstGeom>
          <a:solidFill>
            <a:srgbClr val="240D60"/>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82" name="Google Shape;882;p66"/>
          <p:cNvSpPr txBox="1"/>
          <p:nvPr/>
        </p:nvSpPr>
        <p:spPr>
          <a:xfrm>
            <a:off x="6766017" y="1179048"/>
            <a:ext cx="2152200" cy="450900"/>
          </a:xfrm>
          <a:prstGeom prst="rect">
            <a:avLst/>
          </a:prstGeom>
          <a:solidFill>
            <a:srgbClr val="240D60"/>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Company logo</a:t>
            </a:r>
            <a:endParaRPr b="0" i="0" sz="1800" u="none" cap="none" strike="noStrike">
              <a:solidFill>
                <a:schemeClr val="lt1"/>
              </a:solidFill>
              <a:latin typeface="Arial"/>
              <a:ea typeface="Arial"/>
              <a:cs typeface="Arial"/>
              <a:sym typeface="Arial"/>
            </a:endParaRPr>
          </a:p>
        </p:txBody>
      </p:sp>
      <p:sp>
        <p:nvSpPr>
          <p:cNvPr id="883" name="Google Shape;883;p66"/>
          <p:cNvSpPr/>
          <p:nvPr/>
        </p:nvSpPr>
        <p:spPr>
          <a:xfrm>
            <a:off x="6743897" y="1673209"/>
            <a:ext cx="2196900" cy="499800"/>
          </a:xfrm>
          <a:prstGeom prst="roundRect">
            <a:avLst>
              <a:gd fmla="val 16667" name="adj"/>
            </a:avLst>
          </a:prstGeom>
          <a:solidFill>
            <a:srgbClr val="351C75"/>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84" name="Google Shape;884;p66"/>
          <p:cNvSpPr txBox="1"/>
          <p:nvPr/>
        </p:nvSpPr>
        <p:spPr>
          <a:xfrm>
            <a:off x="6766142" y="1697602"/>
            <a:ext cx="2152200" cy="450900"/>
          </a:xfrm>
          <a:prstGeom prst="rect">
            <a:avLst/>
          </a:prstGeom>
          <a:solidFill>
            <a:srgbClr val="351C75"/>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Your work</a:t>
            </a:r>
            <a:endParaRPr b="0" i="0" sz="1800" u="none" cap="none" strike="noStrike">
              <a:solidFill>
                <a:schemeClr val="lt1"/>
              </a:solidFill>
              <a:latin typeface="Arial"/>
              <a:ea typeface="Arial"/>
              <a:cs typeface="Arial"/>
              <a:sym typeface="Arial"/>
            </a:endParaRPr>
          </a:p>
        </p:txBody>
      </p:sp>
      <p:sp>
        <p:nvSpPr>
          <p:cNvPr id="885" name="Google Shape;885;p66"/>
          <p:cNvSpPr/>
          <p:nvPr/>
        </p:nvSpPr>
        <p:spPr>
          <a:xfrm>
            <a:off x="6743897" y="2194774"/>
            <a:ext cx="2196900" cy="499800"/>
          </a:xfrm>
          <a:prstGeom prst="roundRect">
            <a:avLst>
              <a:gd fmla="val 16667" name="adj"/>
            </a:avLst>
          </a:prstGeom>
          <a:solidFill>
            <a:srgbClr val="674EA7"/>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86" name="Google Shape;886;p66"/>
          <p:cNvSpPr txBox="1"/>
          <p:nvPr/>
        </p:nvSpPr>
        <p:spPr>
          <a:xfrm>
            <a:off x="6766142" y="2219167"/>
            <a:ext cx="2152200" cy="450900"/>
          </a:xfrm>
          <a:prstGeom prst="rect">
            <a:avLst/>
          </a:prstGeom>
          <a:solidFill>
            <a:srgbClr val="674EA7"/>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Projects</a:t>
            </a:r>
            <a:endParaRPr b="0" i="0" sz="1800" u="none" cap="none" strike="noStrike">
              <a:solidFill>
                <a:schemeClr val="lt1"/>
              </a:solidFill>
              <a:latin typeface="Arial"/>
              <a:ea typeface="Arial"/>
              <a:cs typeface="Arial"/>
              <a:sym typeface="Arial"/>
            </a:endParaRPr>
          </a:p>
        </p:txBody>
      </p:sp>
      <p:sp>
        <p:nvSpPr>
          <p:cNvPr id="887" name="Google Shape;887;p66"/>
          <p:cNvSpPr/>
          <p:nvPr/>
        </p:nvSpPr>
        <p:spPr>
          <a:xfrm>
            <a:off x="6743910" y="2716351"/>
            <a:ext cx="2196900" cy="499800"/>
          </a:xfrm>
          <a:prstGeom prst="roundRect">
            <a:avLst>
              <a:gd fmla="val 16667" name="adj"/>
            </a:avLst>
          </a:prstGeom>
          <a:solidFill>
            <a:srgbClr val="8E7CC3"/>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999999"/>
              </a:solidFill>
            </a:endParaRPr>
          </a:p>
        </p:txBody>
      </p:sp>
      <p:sp>
        <p:nvSpPr>
          <p:cNvPr id="888" name="Google Shape;888;p66"/>
          <p:cNvSpPr txBox="1"/>
          <p:nvPr/>
        </p:nvSpPr>
        <p:spPr>
          <a:xfrm>
            <a:off x="6766154" y="2740744"/>
            <a:ext cx="2152200" cy="450900"/>
          </a:xfrm>
          <a:prstGeom prst="rect">
            <a:avLst/>
          </a:prstGeom>
          <a:solidFill>
            <a:srgbClr val="8E7CC3"/>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F3F3F3"/>
                </a:solidFill>
              </a:rPr>
              <a:t>Filters</a:t>
            </a:r>
            <a:endParaRPr b="0" i="0" sz="1800" u="none" cap="none" strike="noStrike">
              <a:solidFill>
                <a:srgbClr val="F3F3F3"/>
              </a:solidFill>
              <a:latin typeface="Arial"/>
              <a:ea typeface="Arial"/>
              <a:cs typeface="Arial"/>
              <a:sym typeface="Arial"/>
            </a:endParaRPr>
          </a:p>
        </p:txBody>
      </p:sp>
      <p:sp>
        <p:nvSpPr>
          <p:cNvPr id="889" name="Google Shape;889;p66"/>
          <p:cNvSpPr/>
          <p:nvPr/>
        </p:nvSpPr>
        <p:spPr>
          <a:xfrm>
            <a:off x="6743910" y="3241030"/>
            <a:ext cx="2196900" cy="499800"/>
          </a:xfrm>
          <a:prstGeom prst="roundRect">
            <a:avLst>
              <a:gd fmla="val 16667" name="adj"/>
            </a:avLst>
          </a:prstGeom>
          <a:solidFill>
            <a:srgbClr val="B4A7D6"/>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90" name="Google Shape;890;p66"/>
          <p:cNvSpPr txBox="1"/>
          <p:nvPr/>
        </p:nvSpPr>
        <p:spPr>
          <a:xfrm>
            <a:off x="6766154" y="3265423"/>
            <a:ext cx="2152200" cy="450900"/>
          </a:xfrm>
          <a:prstGeom prst="rect">
            <a:avLst/>
          </a:prstGeom>
          <a:solidFill>
            <a:srgbClr val="B4A7D6"/>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Dashboards</a:t>
            </a:r>
            <a:endParaRPr b="0" i="0" sz="1800" u="none" cap="none" strike="noStrike">
              <a:solidFill>
                <a:srgbClr val="666666"/>
              </a:solidFill>
              <a:latin typeface="Arial"/>
              <a:ea typeface="Arial"/>
              <a:cs typeface="Arial"/>
              <a:sym typeface="Arial"/>
            </a:endParaRPr>
          </a:p>
        </p:txBody>
      </p:sp>
      <p:sp>
        <p:nvSpPr>
          <p:cNvPr id="891" name="Google Shape;891;p66"/>
          <p:cNvSpPr/>
          <p:nvPr/>
        </p:nvSpPr>
        <p:spPr>
          <a:xfrm>
            <a:off x="6743897" y="3765542"/>
            <a:ext cx="2196900" cy="499800"/>
          </a:xfrm>
          <a:prstGeom prst="roundRect">
            <a:avLst>
              <a:gd fmla="val 16667" name="adj"/>
            </a:avLst>
          </a:prstGeom>
          <a:solidFill>
            <a:srgbClr val="D9D2E9"/>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92" name="Google Shape;892;p66"/>
          <p:cNvSpPr txBox="1"/>
          <p:nvPr/>
        </p:nvSpPr>
        <p:spPr>
          <a:xfrm>
            <a:off x="6766142" y="3789935"/>
            <a:ext cx="2152200" cy="450900"/>
          </a:xfrm>
          <a:prstGeom prst="rect">
            <a:avLst/>
          </a:prstGeom>
          <a:solidFill>
            <a:srgbClr val="D9D2E9"/>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People</a:t>
            </a:r>
            <a:endParaRPr b="0" i="0" sz="1800" u="none" cap="none" strike="noStrike">
              <a:solidFill>
                <a:srgbClr val="666666"/>
              </a:solidFill>
              <a:latin typeface="Arial"/>
              <a:ea typeface="Arial"/>
              <a:cs typeface="Arial"/>
              <a:sym typeface="Arial"/>
            </a:endParaRPr>
          </a:p>
        </p:txBody>
      </p:sp>
      <p:sp>
        <p:nvSpPr>
          <p:cNvPr id="893" name="Google Shape;893;p66"/>
          <p:cNvSpPr/>
          <p:nvPr/>
        </p:nvSpPr>
        <p:spPr>
          <a:xfrm>
            <a:off x="6743897" y="4290180"/>
            <a:ext cx="2196900" cy="499800"/>
          </a:xfrm>
          <a:prstGeom prst="roundRect">
            <a:avLst>
              <a:gd fmla="val 16667" name="adj"/>
            </a:avLst>
          </a:prstGeom>
          <a:solidFill>
            <a:srgbClr val="E0DCE8"/>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94" name="Google Shape;894;p66"/>
          <p:cNvSpPr txBox="1"/>
          <p:nvPr/>
        </p:nvSpPr>
        <p:spPr>
          <a:xfrm>
            <a:off x="6766142" y="4314573"/>
            <a:ext cx="2152200" cy="450900"/>
          </a:xfrm>
          <a:prstGeom prst="rect">
            <a:avLst/>
          </a:prstGeom>
          <a:solidFill>
            <a:srgbClr val="E0DCE8"/>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434343"/>
                </a:solidFill>
              </a:rPr>
              <a:t>Apps</a:t>
            </a:r>
            <a:endParaRPr b="0" i="0" sz="1800" u="none" cap="none" strike="noStrike">
              <a:solidFill>
                <a:srgbClr val="434343"/>
              </a:solidFill>
              <a:latin typeface="Arial"/>
              <a:ea typeface="Arial"/>
              <a:cs typeface="Arial"/>
              <a:sym typeface="Arial"/>
            </a:endParaRPr>
          </a:p>
        </p:txBody>
      </p:sp>
      <p:pic>
        <p:nvPicPr>
          <p:cNvPr id="895" name="Google Shape;895;p66"/>
          <p:cNvPicPr preferRelativeResize="0"/>
          <p:nvPr/>
        </p:nvPicPr>
        <p:blipFill>
          <a:blip r:embed="rId3">
            <a:alphaModFix/>
          </a:blip>
          <a:stretch>
            <a:fillRect/>
          </a:stretch>
        </p:blipFill>
        <p:spPr>
          <a:xfrm>
            <a:off x="152400" y="1109950"/>
            <a:ext cx="6439098" cy="3502699"/>
          </a:xfrm>
          <a:prstGeom prst="rect">
            <a:avLst/>
          </a:prstGeom>
          <a:noFill/>
          <a:ln>
            <a:noFill/>
          </a:ln>
        </p:spPr>
      </p:pic>
      <p:sp>
        <p:nvSpPr>
          <p:cNvPr id="896" name="Google Shape;896;p66"/>
          <p:cNvSpPr/>
          <p:nvPr/>
        </p:nvSpPr>
        <p:spPr>
          <a:xfrm>
            <a:off x="2048175" y="1142049"/>
            <a:ext cx="498900" cy="1911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02" name="Google Shape;902;p6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Settings &amp; Profile</a:t>
            </a:r>
            <a:endParaRPr sz="4000">
              <a:solidFill>
                <a:srgbClr val="419DD3"/>
              </a:solidFill>
              <a:latin typeface="Raleway Medium"/>
              <a:ea typeface="Raleway Medium"/>
              <a:cs typeface="Raleway Medium"/>
              <a:sym typeface="Raleway Medium"/>
            </a:endParaRPr>
          </a:p>
        </p:txBody>
      </p:sp>
      <p:pic>
        <p:nvPicPr>
          <p:cNvPr id="903" name="Google Shape;903;p67"/>
          <p:cNvPicPr preferRelativeResize="0"/>
          <p:nvPr/>
        </p:nvPicPr>
        <p:blipFill>
          <a:blip r:embed="rId3">
            <a:alphaModFix/>
          </a:blip>
          <a:stretch>
            <a:fillRect/>
          </a:stretch>
        </p:blipFill>
        <p:spPr>
          <a:xfrm>
            <a:off x="260800" y="760325"/>
            <a:ext cx="3386226" cy="3876425"/>
          </a:xfrm>
          <a:prstGeom prst="rect">
            <a:avLst/>
          </a:prstGeom>
          <a:noFill/>
          <a:ln>
            <a:noFill/>
          </a:ln>
          <a:effectLst>
            <a:outerShdw blurRad="57150" rotWithShape="0" algn="bl" dir="5400000" dist="19050">
              <a:srgbClr val="000000">
                <a:alpha val="50000"/>
              </a:srgbClr>
            </a:outerShdw>
          </a:effectLst>
        </p:spPr>
      </p:pic>
      <p:sp>
        <p:nvSpPr>
          <p:cNvPr id="904" name="Google Shape;904;p67"/>
          <p:cNvSpPr/>
          <p:nvPr/>
        </p:nvSpPr>
        <p:spPr>
          <a:xfrm>
            <a:off x="3938370" y="760325"/>
            <a:ext cx="2990700" cy="471900"/>
          </a:xfrm>
          <a:prstGeom prst="roundRect">
            <a:avLst>
              <a:gd fmla="val 16667" name="adj"/>
            </a:avLst>
          </a:prstGeom>
          <a:solidFill>
            <a:srgbClr val="60490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05" name="Google Shape;905;p67"/>
          <p:cNvSpPr txBox="1"/>
          <p:nvPr/>
        </p:nvSpPr>
        <p:spPr>
          <a:xfrm>
            <a:off x="3968651" y="783357"/>
            <a:ext cx="2929800" cy="425700"/>
          </a:xfrm>
          <a:prstGeom prst="rect">
            <a:avLst/>
          </a:prstGeom>
          <a:solidFill>
            <a:srgbClr val="604901"/>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User management</a:t>
            </a:r>
            <a:endParaRPr b="0" i="0" sz="1800" u="none" cap="none" strike="noStrike">
              <a:solidFill>
                <a:schemeClr val="lt1"/>
              </a:solidFill>
              <a:latin typeface="Arial"/>
              <a:ea typeface="Arial"/>
              <a:cs typeface="Arial"/>
              <a:sym typeface="Arial"/>
            </a:endParaRPr>
          </a:p>
        </p:txBody>
      </p:sp>
      <p:sp>
        <p:nvSpPr>
          <p:cNvPr id="906" name="Google Shape;906;p67"/>
          <p:cNvSpPr/>
          <p:nvPr/>
        </p:nvSpPr>
        <p:spPr>
          <a:xfrm>
            <a:off x="3938200" y="1244151"/>
            <a:ext cx="2990700" cy="471900"/>
          </a:xfrm>
          <a:prstGeom prst="roundRect">
            <a:avLst>
              <a:gd fmla="val 16667" name="adj"/>
            </a:avLst>
          </a:prstGeom>
          <a:solidFill>
            <a:srgbClr val="7F6000"/>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07" name="Google Shape;907;p67"/>
          <p:cNvSpPr txBox="1"/>
          <p:nvPr/>
        </p:nvSpPr>
        <p:spPr>
          <a:xfrm>
            <a:off x="3968481" y="1267183"/>
            <a:ext cx="2929800" cy="425700"/>
          </a:xfrm>
          <a:prstGeom prst="rect">
            <a:avLst/>
          </a:prstGeom>
          <a:solidFill>
            <a:srgbClr val="7F6000"/>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Billing</a:t>
            </a:r>
            <a:endParaRPr b="0" i="0" sz="1800" u="none" cap="none" strike="noStrike">
              <a:solidFill>
                <a:schemeClr val="lt1"/>
              </a:solidFill>
              <a:latin typeface="Arial"/>
              <a:ea typeface="Arial"/>
              <a:cs typeface="Arial"/>
              <a:sym typeface="Arial"/>
            </a:endParaRPr>
          </a:p>
        </p:txBody>
      </p:sp>
      <p:sp>
        <p:nvSpPr>
          <p:cNvPr id="908" name="Google Shape;908;p67"/>
          <p:cNvSpPr/>
          <p:nvPr/>
        </p:nvSpPr>
        <p:spPr>
          <a:xfrm>
            <a:off x="3938370" y="1733773"/>
            <a:ext cx="2990700" cy="471900"/>
          </a:xfrm>
          <a:prstGeom prst="roundRect">
            <a:avLst>
              <a:gd fmla="val 16667" name="adj"/>
            </a:avLst>
          </a:prstGeom>
          <a:solidFill>
            <a:srgbClr val="CDA018"/>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09" name="Google Shape;909;p67"/>
          <p:cNvSpPr txBox="1"/>
          <p:nvPr/>
        </p:nvSpPr>
        <p:spPr>
          <a:xfrm>
            <a:off x="3968651" y="1756805"/>
            <a:ext cx="2929800" cy="425700"/>
          </a:xfrm>
          <a:prstGeom prst="rect">
            <a:avLst/>
          </a:prstGeom>
          <a:solidFill>
            <a:srgbClr val="CDA018"/>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System</a:t>
            </a:r>
            <a:endParaRPr b="0" i="0" sz="1800" u="none" cap="none" strike="noStrike">
              <a:solidFill>
                <a:schemeClr val="lt1"/>
              </a:solidFill>
              <a:latin typeface="Arial"/>
              <a:ea typeface="Arial"/>
              <a:cs typeface="Arial"/>
              <a:sym typeface="Arial"/>
            </a:endParaRPr>
          </a:p>
        </p:txBody>
      </p:sp>
      <p:sp>
        <p:nvSpPr>
          <p:cNvPr id="910" name="Google Shape;910;p67"/>
          <p:cNvSpPr/>
          <p:nvPr/>
        </p:nvSpPr>
        <p:spPr>
          <a:xfrm>
            <a:off x="3938370" y="2226238"/>
            <a:ext cx="2990700" cy="471900"/>
          </a:xfrm>
          <a:prstGeom prst="roundRect">
            <a:avLst>
              <a:gd fmla="val 16667" name="adj"/>
            </a:avLst>
          </a:prstGeom>
          <a:solidFill>
            <a:srgbClr val="F1C232"/>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11" name="Google Shape;911;p67"/>
          <p:cNvSpPr txBox="1"/>
          <p:nvPr/>
        </p:nvSpPr>
        <p:spPr>
          <a:xfrm>
            <a:off x="3968651" y="2249271"/>
            <a:ext cx="2929800" cy="425700"/>
          </a:xfrm>
          <a:prstGeom prst="rect">
            <a:avLst/>
          </a:prstGeom>
          <a:solidFill>
            <a:srgbClr val="F1C232"/>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chemeClr val="lt1"/>
                </a:solidFill>
              </a:rPr>
              <a:t>Products</a:t>
            </a:r>
            <a:endParaRPr b="0" i="0" sz="1800" u="none" cap="none" strike="noStrike">
              <a:solidFill>
                <a:schemeClr val="lt1"/>
              </a:solidFill>
              <a:latin typeface="Arial"/>
              <a:ea typeface="Arial"/>
              <a:cs typeface="Arial"/>
              <a:sym typeface="Arial"/>
            </a:endParaRPr>
          </a:p>
        </p:txBody>
      </p:sp>
      <p:sp>
        <p:nvSpPr>
          <p:cNvPr id="912" name="Google Shape;912;p67"/>
          <p:cNvSpPr/>
          <p:nvPr/>
        </p:nvSpPr>
        <p:spPr>
          <a:xfrm>
            <a:off x="3938387" y="2718716"/>
            <a:ext cx="2990700" cy="471900"/>
          </a:xfrm>
          <a:prstGeom prst="roundRect">
            <a:avLst>
              <a:gd fmla="val 16667" name="adj"/>
            </a:avLst>
          </a:prstGeom>
          <a:solidFill>
            <a:srgbClr val="F4CC52"/>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999999"/>
              </a:solidFill>
            </a:endParaRPr>
          </a:p>
        </p:txBody>
      </p:sp>
      <p:sp>
        <p:nvSpPr>
          <p:cNvPr id="913" name="Google Shape;913;p67"/>
          <p:cNvSpPr txBox="1"/>
          <p:nvPr/>
        </p:nvSpPr>
        <p:spPr>
          <a:xfrm>
            <a:off x="3968668" y="2741748"/>
            <a:ext cx="2929800" cy="425700"/>
          </a:xfrm>
          <a:prstGeom prst="rect">
            <a:avLst/>
          </a:prstGeom>
          <a:solidFill>
            <a:srgbClr val="F4CC52"/>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F3F3F3"/>
                </a:solidFill>
              </a:rPr>
              <a:t>Projects</a:t>
            </a:r>
            <a:endParaRPr b="0" i="0" sz="1800" u="none" cap="none" strike="noStrike">
              <a:solidFill>
                <a:srgbClr val="F3F3F3"/>
              </a:solidFill>
              <a:latin typeface="Arial"/>
              <a:ea typeface="Arial"/>
              <a:cs typeface="Arial"/>
              <a:sym typeface="Arial"/>
            </a:endParaRPr>
          </a:p>
        </p:txBody>
      </p:sp>
      <p:sp>
        <p:nvSpPr>
          <p:cNvPr id="914" name="Google Shape;914;p67"/>
          <p:cNvSpPr/>
          <p:nvPr/>
        </p:nvSpPr>
        <p:spPr>
          <a:xfrm>
            <a:off x="3938387" y="3214121"/>
            <a:ext cx="2990700" cy="471900"/>
          </a:xfrm>
          <a:prstGeom prst="roundRect">
            <a:avLst>
              <a:gd fmla="val 16667" name="adj"/>
            </a:avLst>
          </a:prstGeom>
          <a:solidFill>
            <a:srgbClr val="FFD966"/>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15" name="Google Shape;915;p67"/>
          <p:cNvSpPr txBox="1"/>
          <p:nvPr/>
        </p:nvSpPr>
        <p:spPr>
          <a:xfrm>
            <a:off x="3968668" y="3237153"/>
            <a:ext cx="2929800" cy="425700"/>
          </a:xfrm>
          <a:prstGeom prst="rect">
            <a:avLst/>
          </a:prstGeom>
          <a:solidFill>
            <a:srgbClr val="FFD966"/>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Issues</a:t>
            </a:r>
            <a:endParaRPr b="0" i="0" sz="1800" u="none" cap="none" strike="noStrike">
              <a:solidFill>
                <a:srgbClr val="666666"/>
              </a:solidFill>
              <a:latin typeface="Arial"/>
              <a:ea typeface="Arial"/>
              <a:cs typeface="Arial"/>
              <a:sym typeface="Arial"/>
            </a:endParaRPr>
          </a:p>
        </p:txBody>
      </p:sp>
      <p:sp>
        <p:nvSpPr>
          <p:cNvPr id="916" name="Google Shape;916;p67"/>
          <p:cNvSpPr/>
          <p:nvPr/>
        </p:nvSpPr>
        <p:spPr>
          <a:xfrm>
            <a:off x="3938370" y="3709370"/>
            <a:ext cx="2990700" cy="471900"/>
          </a:xfrm>
          <a:prstGeom prst="roundRect">
            <a:avLst>
              <a:gd fmla="val 16667" name="adj"/>
            </a:avLst>
          </a:prstGeom>
          <a:solidFill>
            <a:srgbClr val="FFF2CC"/>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17" name="Google Shape;917;p67"/>
          <p:cNvSpPr txBox="1"/>
          <p:nvPr/>
        </p:nvSpPr>
        <p:spPr>
          <a:xfrm>
            <a:off x="3968651" y="3732402"/>
            <a:ext cx="2929800" cy="425700"/>
          </a:xfrm>
          <a:prstGeom prst="rect">
            <a:avLst/>
          </a:prstGeom>
          <a:solidFill>
            <a:srgbClr val="FFF2CC"/>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666666"/>
                </a:solidFill>
              </a:rPr>
              <a:t>Apps</a:t>
            </a:r>
            <a:endParaRPr b="0" i="0" sz="1800" u="none" cap="none" strike="noStrike">
              <a:solidFill>
                <a:srgbClr val="666666"/>
              </a:solidFill>
              <a:latin typeface="Arial"/>
              <a:ea typeface="Arial"/>
              <a:cs typeface="Arial"/>
              <a:sym typeface="Arial"/>
            </a:endParaRPr>
          </a:p>
        </p:txBody>
      </p:sp>
      <p:sp>
        <p:nvSpPr>
          <p:cNvPr id="918" name="Google Shape;918;p67"/>
          <p:cNvSpPr/>
          <p:nvPr/>
        </p:nvSpPr>
        <p:spPr>
          <a:xfrm>
            <a:off x="3938370" y="4204736"/>
            <a:ext cx="2990700" cy="471900"/>
          </a:xfrm>
          <a:prstGeom prst="roundRect">
            <a:avLst>
              <a:gd fmla="val 16667" name="adj"/>
            </a:avLst>
          </a:prstGeom>
          <a:solidFill>
            <a:srgbClr val="FFF8E5"/>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19" name="Google Shape;919;p67"/>
          <p:cNvSpPr txBox="1"/>
          <p:nvPr/>
        </p:nvSpPr>
        <p:spPr>
          <a:xfrm>
            <a:off x="3968651" y="4227769"/>
            <a:ext cx="2929800" cy="425700"/>
          </a:xfrm>
          <a:prstGeom prst="rect">
            <a:avLst/>
          </a:prstGeom>
          <a:solidFill>
            <a:srgbClr val="FFF8E5"/>
          </a:solid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Clr>
                <a:srgbClr val="000000"/>
              </a:buClr>
              <a:buSzPts val="1500"/>
              <a:buFont typeface="Arial"/>
              <a:buNone/>
            </a:pPr>
            <a:r>
              <a:rPr b="1" lang="tr-TR" sz="1800">
                <a:solidFill>
                  <a:srgbClr val="434343"/>
                </a:solidFill>
              </a:rPr>
              <a:t>Personal Settings</a:t>
            </a:r>
            <a:endParaRPr b="0" i="0" sz="1800" u="none" cap="none" strike="noStrike">
              <a:solidFill>
                <a:srgbClr val="434343"/>
              </a:solidFill>
              <a:latin typeface="Arial"/>
              <a:ea typeface="Arial"/>
              <a:cs typeface="Arial"/>
              <a:sym typeface="Arial"/>
            </a:endParaRPr>
          </a:p>
        </p:txBody>
      </p:sp>
      <p:pic>
        <p:nvPicPr>
          <p:cNvPr id="920" name="Google Shape;920;p67"/>
          <p:cNvPicPr preferRelativeResize="0"/>
          <p:nvPr/>
        </p:nvPicPr>
        <p:blipFill>
          <a:blip r:embed="rId4">
            <a:alphaModFix/>
          </a:blip>
          <a:stretch>
            <a:fillRect/>
          </a:stretch>
        </p:blipFill>
        <p:spPr>
          <a:xfrm>
            <a:off x="7220425" y="864350"/>
            <a:ext cx="1800225" cy="2739000"/>
          </a:xfrm>
          <a:prstGeom prst="rect">
            <a:avLst/>
          </a:prstGeom>
          <a:noFill/>
          <a:ln>
            <a:noFill/>
          </a:ln>
        </p:spPr>
      </p:pic>
      <p:sp>
        <p:nvSpPr>
          <p:cNvPr id="921" name="Google Shape;921;p67"/>
          <p:cNvSpPr/>
          <p:nvPr/>
        </p:nvSpPr>
        <p:spPr>
          <a:xfrm>
            <a:off x="2899400" y="800199"/>
            <a:ext cx="498900" cy="1911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7"/>
          <p:cNvSpPr/>
          <p:nvPr/>
        </p:nvSpPr>
        <p:spPr>
          <a:xfrm>
            <a:off x="8524550" y="872408"/>
            <a:ext cx="498900" cy="3084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68"/>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Concepts</a:t>
            </a:r>
            <a:endParaRPr sz="3600">
              <a:solidFill>
                <a:srgbClr val="741B47"/>
              </a:solidFill>
              <a:latin typeface="Raleway Medium"/>
              <a:ea typeface="Raleway Medium"/>
              <a:cs typeface="Raleway Medium"/>
              <a:sym typeface="Raleway Medium"/>
            </a:endParaRPr>
          </a:p>
        </p:txBody>
      </p:sp>
      <p:sp>
        <p:nvSpPr>
          <p:cNvPr id="928" name="Google Shape;928;p6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6</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34" name="Google Shape;934;p69"/>
          <p:cNvSpPr txBox="1"/>
          <p:nvPr>
            <p:ph type="title"/>
          </p:nvPr>
        </p:nvSpPr>
        <p:spPr>
          <a:xfrm>
            <a:off x="431800" y="173800"/>
            <a:ext cx="7722600" cy="52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Examples for Issue Types</a:t>
            </a:r>
            <a:endParaRPr sz="4000">
              <a:solidFill>
                <a:srgbClr val="741B47"/>
              </a:solidFill>
              <a:latin typeface="Raleway Medium"/>
              <a:ea typeface="Raleway Medium"/>
              <a:cs typeface="Raleway Medium"/>
              <a:sym typeface="Raleway Medium"/>
            </a:endParaRPr>
          </a:p>
        </p:txBody>
      </p:sp>
      <p:pic>
        <p:nvPicPr>
          <p:cNvPr id="935" name="Google Shape;935;p69"/>
          <p:cNvPicPr preferRelativeResize="0"/>
          <p:nvPr/>
        </p:nvPicPr>
        <p:blipFill>
          <a:blip r:embed="rId3">
            <a:alphaModFix/>
          </a:blip>
          <a:stretch>
            <a:fillRect/>
          </a:stretch>
        </p:blipFill>
        <p:spPr>
          <a:xfrm>
            <a:off x="521563" y="694900"/>
            <a:ext cx="8100874" cy="429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41" name="Google Shape;941;p7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Fields</a:t>
            </a:r>
            <a:endParaRPr sz="4000">
              <a:solidFill>
                <a:srgbClr val="741B47"/>
              </a:solidFill>
              <a:latin typeface="Raleway Medium"/>
              <a:ea typeface="Raleway Medium"/>
              <a:cs typeface="Raleway Medium"/>
              <a:sym typeface="Raleway Medium"/>
            </a:endParaRPr>
          </a:p>
        </p:txBody>
      </p:sp>
      <p:graphicFrame>
        <p:nvGraphicFramePr>
          <p:cNvPr id="942" name="Google Shape;942;p70"/>
          <p:cNvGraphicFramePr/>
          <p:nvPr/>
        </p:nvGraphicFramePr>
        <p:xfrm>
          <a:off x="302435" y="690191"/>
          <a:ext cx="3000000" cy="3000000"/>
        </p:xfrm>
        <a:graphic>
          <a:graphicData uri="http://schemas.openxmlformats.org/drawingml/2006/table">
            <a:tbl>
              <a:tblPr bandRow="1" firstRow="1">
                <a:noFill/>
                <a:tableStyleId>{DD4EE480-BBF0-480A-87DE-CF4FA5A9DE7C}</a:tableStyleId>
              </a:tblPr>
              <a:tblGrid>
                <a:gridCol w="1433450"/>
                <a:gridCol w="7141600"/>
              </a:tblGrid>
              <a:tr h="317100">
                <a:tc>
                  <a:txBody>
                    <a:bodyPr/>
                    <a:lstStyle/>
                    <a:p>
                      <a:pPr indent="0" lvl="0" marL="0" marR="0" rtl="0" algn="l">
                        <a:lnSpc>
                          <a:spcPct val="100000"/>
                        </a:lnSpc>
                        <a:spcBef>
                          <a:spcPts val="0"/>
                        </a:spcBef>
                        <a:spcAft>
                          <a:spcPts val="0"/>
                        </a:spcAft>
                        <a:buNone/>
                      </a:pPr>
                      <a:r>
                        <a:rPr lang="tr-TR" sz="1400" u="none" cap="none" strike="noStrike"/>
                        <a:t>Field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Description</a:t>
                      </a:r>
                      <a:endParaRPr sz="140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Issue type</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The issue types you can define in Jira Software are Story, Task, Bug, and Epic.</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Summary</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marked with an asterisk, so you have to write a summary to create an issue.</a:t>
                      </a:r>
                      <a:endParaRPr sz="1250" u="none" cap="none" strike="noStrike"/>
                    </a:p>
                  </a:txBody>
                  <a:tcPr marT="45725" marB="45725" marR="91450" marL="91450"/>
                </a:tc>
              </a:tr>
              <a:tr h="30480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Description</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where you write a description of your issue.</a:t>
                      </a:r>
                      <a:endParaRPr sz="1250" u="none" cap="none" strike="noStrike"/>
                    </a:p>
                  </a:txBody>
                  <a:tcPr marT="45725" marB="45725" marR="91450" marL="91450"/>
                </a:tc>
              </a:tr>
              <a:tr h="2133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Fix versions</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used to indicate the future version in which the issue is resolved.</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Labels</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can be considered as a tag or keywords.</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Environment</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describes the environment of the issue.</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Attachment</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You can attach files to this field from your local drive or cloud storage provider.</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Affects versions</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describes in which version the bug exists.</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Linked Issues</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Using this field, you can link issues in your project.</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Priority</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50"/>
                        <a:buFont typeface="Arial"/>
                        <a:buNone/>
                      </a:pPr>
                      <a:r>
                        <a:rPr b="0" i="0" lang="tr-TR" sz="1250" u="none" cap="none" strike="noStrike">
                          <a:solidFill>
                            <a:schemeClr val="dk1"/>
                          </a:solidFill>
                          <a:latin typeface="Arial"/>
                          <a:ea typeface="Arial"/>
                          <a:cs typeface="Arial"/>
                          <a:sym typeface="Arial"/>
                        </a:rPr>
                        <a:t>This field describes the priority of the issue.</a:t>
                      </a:r>
                      <a:endParaRPr/>
                    </a:p>
                  </a:txBody>
                  <a:tcPr marT="45725" marB="45725" marR="91450" marL="91450"/>
                </a:tc>
              </a:tr>
              <a:tr h="156925">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Assignee</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represents the user who the issue is assigned to.</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None/>
                      </a:pPr>
                      <a:r>
                        <a:rPr b="1" i="1" lang="tr-TR" sz="1250" u="none" cap="none" strike="noStrike">
                          <a:solidFill>
                            <a:schemeClr val="dk1"/>
                          </a:solidFill>
                          <a:latin typeface="Arial"/>
                          <a:ea typeface="Arial"/>
                          <a:cs typeface="Arial"/>
                          <a:sym typeface="Arial"/>
                        </a:rPr>
                        <a:t>Epic Link</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tr-TR" sz="1250" u="none" cap="none" strike="noStrike">
                          <a:solidFill>
                            <a:schemeClr val="dk1"/>
                          </a:solidFill>
                          <a:latin typeface="Arial"/>
                          <a:ea typeface="Arial"/>
                          <a:cs typeface="Arial"/>
                          <a:sym typeface="Arial"/>
                        </a:rPr>
                        <a:t>This field is a relational link to identify the parent epic of the issue.</a:t>
                      </a:r>
                      <a:endParaRPr sz="1250" u="none" cap="none" strike="noStrike"/>
                    </a:p>
                  </a:txBody>
                  <a:tcPr marT="45725" marB="45725" marR="91450" marL="91450"/>
                </a:tc>
              </a:tr>
              <a:tr h="158750">
                <a:tc>
                  <a:txBody>
                    <a:bodyPr/>
                    <a:lstStyle/>
                    <a:p>
                      <a:pPr indent="0" lvl="0" marL="0" marR="0" rtl="0" algn="l">
                        <a:lnSpc>
                          <a:spcPct val="100000"/>
                        </a:lnSpc>
                        <a:spcBef>
                          <a:spcPts val="0"/>
                        </a:spcBef>
                        <a:spcAft>
                          <a:spcPts val="0"/>
                        </a:spcAft>
                        <a:buClr>
                          <a:srgbClr val="000000"/>
                        </a:buClr>
                        <a:buSzPts val="1250"/>
                        <a:buFont typeface="Arial"/>
                        <a:buNone/>
                      </a:pPr>
                      <a:r>
                        <a:rPr b="1" i="1" lang="tr-TR" sz="1250" u="none" cap="none" strike="noStrike">
                          <a:solidFill>
                            <a:schemeClr val="dk1"/>
                          </a:solidFill>
                          <a:latin typeface="Arial"/>
                          <a:ea typeface="Arial"/>
                          <a:cs typeface="Arial"/>
                          <a:sym typeface="Arial"/>
                        </a:rPr>
                        <a:t>Sprint</a:t>
                      </a:r>
                      <a:endParaRPr b="1" i="0" sz="125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50"/>
                        <a:buFont typeface="Arial"/>
                        <a:buNone/>
                      </a:pPr>
                      <a:r>
                        <a:rPr b="0" i="0" lang="tr-TR" sz="1250" u="none" cap="none" strike="noStrike">
                          <a:solidFill>
                            <a:schemeClr val="dk1"/>
                          </a:solidFill>
                          <a:latin typeface="Arial"/>
                          <a:ea typeface="Arial"/>
                          <a:cs typeface="Arial"/>
                          <a:sym typeface="Arial"/>
                        </a:rPr>
                        <a:t>This field is used to add the issue to the sprint that you want to associate with.</a:t>
                      </a:r>
                      <a:endParaRPr/>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48" name="Google Shape;948;p7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Priorities</a:t>
            </a:r>
            <a:endParaRPr sz="4000">
              <a:solidFill>
                <a:srgbClr val="741B47"/>
              </a:solidFill>
              <a:latin typeface="Raleway Medium"/>
              <a:ea typeface="Raleway Medium"/>
              <a:cs typeface="Raleway Medium"/>
              <a:sym typeface="Raleway Medium"/>
            </a:endParaRPr>
          </a:p>
        </p:txBody>
      </p:sp>
      <p:sp>
        <p:nvSpPr>
          <p:cNvPr id="949" name="Google Shape;949;p71"/>
          <p:cNvSpPr txBox="1"/>
          <p:nvPr/>
        </p:nvSpPr>
        <p:spPr>
          <a:xfrm>
            <a:off x="710335" y="797361"/>
            <a:ext cx="7188900" cy="338700"/>
          </a:xfrm>
          <a:prstGeom prst="rect">
            <a:avLst/>
          </a:prstGeom>
          <a:solidFill>
            <a:srgbClr val="0087A5"/>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tr-TR" sz="1600" u="none" cap="none" strike="noStrike">
                <a:solidFill>
                  <a:schemeClr val="lt1"/>
                </a:solidFill>
                <a:latin typeface="Arial"/>
                <a:ea typeface="Arial"/>
                <a:cs typeface="Arial"/>
                <a:sym typeface="Arial"/>
              </a:rPr>
              <a:t>The priority of an issue determines how important it is relative to other issues.</a:t>
            </a:r>
            <a:endParaRPr b="0" i="0" sz="1800" u="none" cap="none" strike="noStrike">
              <a:solidFill>
                <a:schemeClr val="lt1"/>
              </a:solidFill>
              <a:latin typeface="Arial"/>
              <a:ea typeface="Arial"/>
              <a:cs typeface="Arial"/>
              <a:sym typeface="Arial"/>
            </a:endParaRPr>
          </a:p>
        </p:txBody>
      </p:sp>
      <p:graphicFrame>
        <p:nvGraphicFramePr>
          <p:cNvPr id="950" name="Google Shape;950;p71"/>
          <p:cNvGraphicFramePr/>
          <p:nvPr/>
        </p:nvGraphicFramePr>
        <p:xfrm>
          <a:off x="1256714" y="1595141"/>
          <a:ext cx="3000000" cy="3000000"/>
        </p:xfrm>
        <a:graphic>
          <a:graphicData uri="http://schemas.openxmlformats.org/drawingml/2006/table">
            <a:tbl>
              <a:tblPr bandRow="1" firstRow="1">
                <a:noFill/>
                <a:tableStyleId>{DD4EE480-BBF0-480A-87DE-CF4FA5A9DE7C}</a:tableStyleId>
              </a:tblPr>
              <a:tblGrid>
                <a:gridCol w="1280150"/>
                <a:gridCol w="4815850"/>
              </a:tblGrid>
              <a:tr h="370850">
                <a:tc>
                  <a:txBody>
                    <a:bodyPr/>
                    <a:lstStyle/>
                    <a:p>
                      <a:pPr indent="0" lvl="0" marL="0" marR="0" rtl="0" algn="l">
                        <a:lnSpc>
                          <a:spcPct val="100000"/>
                        </a:lnSpc>
                        <a:spcBef>
                          <a:spcPts val="0"/>
                        </a:spcBef>
                        <a:spcAft>
                          <a:spcPts val="0"/>
                        </a:spcAft>
                        <a:buNone/>
                      </a:pPr>
                      <a:r>
                        <a:rPr lang="tr-TR" sz="1400" u="none" cap="none" strike="noStrike"/>
                        <a:t>Priority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Description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tr-TR" sz="1400" u="none" cap="none" strike="noStrike"/>
                        <a:t>   Highest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This problem will block progress.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tr-TR" sz="1400" u="none" cap="none" strike="noStrike"/>
                        <a:t>   High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Serious problem that could block progress.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tr-TR" sz="1400" u="none" cap="none" strike="noStrike"/>
                        <a:t>   Medium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Has the potential to affect progress.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tr-TR" sz="1400" u="none" cap="none" strike="noStrike"/>
                        <a:t>   Low</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Minor problem or easily worked around.</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tr-TR" sz="1400" u="none" cap="none" strike="noStrike"/>
                        <a:t>   Lowest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tr-TR" sz="1400" u="none" cap="none" strike="noStrike"/>
                        <a:t>Trivial problem with little or no impact on progress.</a:t>
                      </a:r>
                      <a:endParaRPr/>
                    </a:p>
                  </a:txBody>
                  <a:tcPr marT="45725" marB="45725" marR="91450" marL="91450"/>
                </a:tc>
              </a:tr>
            </a:tbl>
          </a:graphicData>
        </a:graphic>
      </p:graphicFrame>
      <p:cxnSp>
        <p:nvCxnSpPr>
          <p:cNvPr id="951" name="Google Shape;951;p71"/>
          <p:cNvCxnSpPr/>
          <p:nvPr/>
        </p:nvCxnSpPr>
        <p:spPr>
          <a:xfrm rot="10800000">
            <a:off x="1385667" y="2011659"/>
            <a:ext cx="0" cy="229500"/>
          </a:xfrm>
          <a:prstGeom prst="straightConnector1">
            <a:avLst/>
          </a:prstGeom>
          <a:noFill/>
          <a:ln cap="flat" cmpd="sng" w="25400">
            <a:solidFill>
              <a:srgbClr val="F9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52" name="Google Shape;952;p71"/>
          <p:cNvCxnSpPr/>
          <p:nvPr/>
        </p:nvCxnSpPr>
        <p:spPr>
          <a:xfrm rot="10800000">
            <a:off x="1385667" y="2396176"/>
            <a:ext cx="0" cy="229500"/>
          </a:xfrm>
          <a:prstGeom prst="straightConnector1">
            <a:avLst/>
          </a:prstGeom>
          <a:noFill/>
          <a:ln cap="flat" cmpd="sng" w="25400">
            <a:solidFill>
              <a:schemeClr val="accent4"/>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53" name="Google Shape;953;p71"/>
          <p:cNvCxnSpPr/>
          <p:nvPr/>
        </p:nvCxnSpPr>
        <p:spPr>
          <a:xfrm rot="10800000">
            <a:off x="1385667" y="2768970"/>
            <a:ext cx="0" cy="229500"/>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54" name="Google Shape;954;p71"/>
          <p:cNvCxnSpPr/>
          <p:nvPr/>
        </p:nvCxnSpPr>
        <p:spPr>
          <a:xfrm>
            <a:off x="1388011" y="3141785"/>
            <a:ext cx="0" cy="252900"/>
          </a:xfrm>
          <a:prstGeom prst="straightConnector1">
            <a:avLst/>
          </a:prstGeom>
          <a:noFill/>
          <a:ln cap="flat" cmpd="sng" w="25400">
            <a:solidFill>
              <a:srgbClr val="00B05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55" name="Google Shape;955;p71"/>
          <p:cNvCxnSpPr/>
          <p:nvPr/>
        </p:nvCxnSpPr>
        <p:spPr>
          <a:xfrm>
            <a:off x="1385667" y="3498166"/>
            <a:ext cx="0" cy="252900"/>
          </a:xfrm>
          <a:prstGeom prst="straightConnector1">
            <a:avLst/>
          </a:prstGeom>
          <a:noFill/>
          <a:ln cap="flat" cmpd="sng" w="25400">
            <a:solidFill>
              <a:srgbClr val="05FF76"/>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61" name="Google Shape;961;p7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Workflows</a:t>
            </a:r>
            <a:endParaRPr sz="4000">
              <a:solidFill>
                <a:srgbClr val="741B47"/>
              </a:solidFill>
              <a:latin typeface="Raleway Medium"/>
              <a:ea typeface="Raleway Medium"/>
              <a:cs typeface="Raleway Medium"/>
              <a:sym typeface="Raleway Medium"/>
            </a:endParaRPr>
          </a:p>
        </p:txBody>
      </p:sp>
      <p:pic>
        <p:nvPicPr>
          <p:cNvPr descr="Issue Workflows" id="962" name="Google Shape;962;p72"/>
          <p:cNvPicPr preferRelativeResize="0"/>
          <p:nvPr/>
        </p:nvPicPr>
        <p:blipFill rotWithShape="1">
          <a:blip r:embed="rId3">
            <a:alphaModFix/>
          </a:blip>
          <a:srcRect b="0" l="0" r="0" t="0"/>
          <a:stretch/>
        </p:blipFill>
        <p:spPr>
          <a:xfrm>
            <a:off x="523595" y="800100"/>
            <a:ext cx="5644024" cy="3795485"/>
          </a:xfrm>
          <a:prstGeom prst="rect">
            <a:avLst/>
          </a:prstGeom>
          <a:noFill/>
          <a:ln cap="flat" cmpd="sng" w="9525">
            <a:solidFill>
              <a:srgbClr val="000000"/>
            </a:solidFill>
            <a:prstDash val="solid"/>
            <a:round/>
            <a:headEnd len="sm" w="sm" type="none"/>
            <a:tailEnd len="sm" w="sm" type="none"/>
          </a:ln>
        </p:spPr>
      </p:pic>
      <p:sp>
        <p:nvSpPr>
          <p:cNvPr id="963" name="Google Shape;963;p72"/>
          <p:cNvSpPr/>
          <p:nvPr/>
        </p:nvSpPr>
        <p:spPr>
          <a:xfrm>
            <a:off x="6577200" y="1635200"/>
            <a:ext cx="2331000" cy="1464000"/>
          </a:xfrm>
          <a:prstGeom prst="wedgeRectCallout">
            <a:avLst>
              <a:gd fmla="val -96021" name="adj1"/>
              <a:gd fmla="val -856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600">
                <a:solidFill>
                  <a:srgbClr val="5600FB"/>
                </a:solidFill>
              </a:rPr>
              <a:t>Transition </a:t>
            </a:r>
            <a:r>
              <a:rPr b="1" lang="tr-TR" sz="1600"/>
              <a:t>is the link between two statuses that allows an issue to move from one status to another.</a:t>
            </a:r>
            <a:endParaRPr/>
          </a:p>
        </p:txBody>
      </p:sp>
      <p:sp>
        <p:nvSpPr>
          <p:cNvPr id="964" name="Google Shape;964;p72"/>
          <p:cNvSpPr/>
          <p:nvPr/>
        </p:nvSpPr>
        <p:spPr>
          <a:xfrm>
            <a:off x="6577200" y="505375"/>
            <a:ext cx="2331000" cy="934500"/>
          </a:xfrm>
          <a:prstGeom prst="wedgeRectCallout">
            <a:avLst>
              <a:gd fmla="val -106344" name="adj1"/>
              <a:gd fmla="val 99773"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600">
                <a:solidFill>
                  <a:srgbClr val="5600FB"/>
                </a:solidFill>
              </a:rPr>
              <a:t>Status</a:t>
            </a:r>
            <a:r>
              <a:rPr b="1" lang="tr-TR" sz="1600">
                <a:solidFill>
                  <a:schemeClr val="lt1"/>
                </a:solidFill>
              </a:rPr>
              <a:t> </a:t>
            </a:r>
            <a:r>
              <a:rPr b="1" lang="tr-TR" sz="1600"/>
              <a:t>represents the stage of an issue at a particular time.</a:t>
            </a:r>
            <a:endParaRPr/>
          </a:p>
        </p:txBody>
      </p:sp>
      <p:pic>
        <p:nvPicPr>
          <p:cNvPr id="965" name="Google Shape;965;p72"/>
          <p:cNvPicPr preferRelativeResize="0"/>
          <p:nvPr/>
        </p:nvPicPr>
        <p:blipFill>
          <a:blip r:embed="rId4">
            <a:alphaModFix/>
          </a:blip>
          <a:stretch>
            <a:fillRect/>
          </a:stretch>
        </p:blipFill>
        <p:spPr>
          <a:xfrm>
            <a:off x="6333025" y="3357762"/>
            <a:ext cx="2669575" cy="123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71" name="Google Shape;971;p73"/>
          <p:cNvSpPr txBox="1"/>
          <p:nvPr>
            <p:ph type="title"/>
          </p:nvPr>
        </p:nvSpPr>
        <p:spPr>
          <a:xfrm>
            <a:off x="431800" y="173800"/>
            <a:ext cx="70371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Issue Hierarchy Levels</a:t>
            </a:r>
            <a:endParaRPr sz="4000">
              <a:solidFill>
                <a:srgbClr val="419DD3"/>
              </a:solidFill>
              <a:latin typeface="Raleway Medium"/>
              <a:ea typeface="Raleway Medium"/>
              <a:cs typeface="Raleway Medium"/>
              <a:sym typeface="Raleway Medium"/>
            </a:endParaRPr>
          </a:p>
        </p:txBody>
      </p:sp>
      <p:sp>
        <p:nvSpPr>
          <p:cNvPr id="972" name="Google Shape;972;p7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3"/>
          <p:cNvSpPr txBox="1"/>
          <p:nvPr/>
        </p:nvSpPr>
        <p:spPr>
          <a:xfrm>
            <a:off x="2255700" y="702625"/>
            <a:ext cx="46326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1155CC"/>
                </a:solidFill>
                <a:latin typeface="Montserrat Medium"/>
                <a:ea typeface="Montserrat Medium"/>
                <a:cs typeface="Montserrat Medium"/>
                <a:sym typeface="Montserrat Medium"/>
              </a:rPr>
              <a:t>Structure your work in Jira</a:t>
            </a:r>
            <a:endParaRPr sz="2400">
              <a:solidFill>
                <a:srgbClr val="1155CC"/>
              </a:solidFill>
              <a:latin typeface="Montserrat Medium"/>
              <a:ea typeface="Montserrat Medium"/>
              <a:cs typeface="Montserrat Medium"/>
              <a:sym typeface="Montserrat Medium"/>
            </a:endParaRPr>
          </a:p>
        </p:txBody>
      </p:sp>
      <p:sp>
        <p:nvSpPr>
          <p:cNvPr id="974" name="Google Shape;974;p73"/>
          <p:cNvSpPr/>
          <p:nvPr/>
        </p:nvSpPr>
        <p:spPr>
          <a:xfrm>
            <a:off x="1168650" y="1482488"/>
            <a:ext cx="585300" cy="2930700"/>
          </a:xfrm>
          <a:prstGeom prst="down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
          <p:cNvSpPr txBox="1"/>
          <p:nvPr/>
        </p:nvSpPr>
        <p:spPr>
          <a:xfrm rot="-5400000">
            <a:off x="-1135200" y="2282950"/>
            <a:ext cx="37866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solidFill>
                  <a:srgbClr val="1C4587"/>
                </a:solidFill>
                <a:latin typeface="Montserrat Medium"/>
                <a:ea typeface="Montserrat Medium"/>
                <a:cs typeface="Montserrat Medium"/>
                <a:sym typeface="Montserrat Medium"/>
              </a:rPr>
              <a:t>from the largest objectives down to the minute details</a:t>
            </a:r>
            <a:endParaRPr sz="1800">
              <a:solidFill>
                <a:srgbClr val="1C4587"/>
              </a:solidFill>
              <a:latin typeface="Montserrat Medium"/>
              <a:ea typeface="Montserrat Medium"/>
              <a:cs typeface="Montserrat Medium"/>
              <a:sym typeface="Montserrat Medium"/>
            </a:endParaRPr>
          </a:p>
        </p:txBody>
      </p:sp>
      <p:sp>
        <p:nvSpPr>
          <p:cNvPr id="976" name="Google Shape;976;p73"/>
          <p:cNvSpPr/>
          <p:nvPr/>
        </p:nvSpPr>
        <p:spPr>
          <a:xfrm>
            <a:off x="2241950" y="1352075"/>
            <a:ext cx="6467700" cy="7248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Initiative</a:t>
            </a:r>
            <a:endParaRPr b="1" sz="2600">
              <a:solidFill>
                <a:srgbClr val="FFFFFF"/>
              </a:solidFill>
              <a:latin typeface="Montserrat"/>
              <a:ea typeface="Montserrat"/>
              <a:cs typeface="Montserrat"/>
              <a:sym typeface="Montserrat"/>
            </a:endParaRPr>
          </a:p>
        </p:txBody>
      </p:sp>
      <p:sp>
        <p:nvSpPr>
          <p:cNvPr id="977" name="Google Shape;977;p73"/>
          <p:cNvSpPr/>
          <p:nvPr/>
        </p:nvSpPr>
        <p:spPr>
          <a:xfrm>
            <a:off x="2297700" y="2298450"/>
            <a:ext cx="1985700" cy="626400"/>
          </a:xfrm>
          <a:prstGeom prst="roundRect">
            <a:avLst>
              <a:gd fmla="val 16667" name="adj"/>
            </a:avLst>
          </a:prstGeom>
          <a:solidFill>
            <a:srgbClr val="0096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978" name="Google Shape;978;p73"/>
          <p:cNvSpPr/>
          <p:nvPr/>
        </p:nvSpPr>
        <p:spPr>
          <a:xfrm>
            <a:off x="4482958" y="2298450"/>
            <a:ext cx="19857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979" name="Google Shape;979;p73"/>
          <p:cNvSpPr/>
          <p:nvPr/>
        </p:nvSpPr>
        <p:spPr>
          <a:xfrm>
            <a:off x="6668192" y="2298450"/>
            <a:ext cx="19857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400">
                <a:solidFill>
                  <a:srgbClr val="FFFFFF"/>
                </a:solidFill>
                <a:latin typeface="Montserrat"/>
                <a:ea typeface="Montserrat"/>
                <a:cs typeface="Montserrat"/>
                <a:sym typeface="Montserrat"/>
              </a:rPr>
              <a:t>Epic</a:t>
            </a:r>
            <a:endParaRPr b="1" sz="2400">
              <a:solidFill>
                <a:srgbClr val="FFFFFF"/>
              </a:solidFill>
              <a:latin typeface="Montserrat"/>
              <a:ea typeface="Montserrat"/>
              <a:cs typeface="Montserrat"/>
              <a:sym typeface="Montserrat"/>
            </a:endParaRPr>
          </a:p>
        </p:txBody>
      </p:sp>
      <p:sp>
        <p:nvSpPr>
          <p:cNvPr id="980" name="Google Shape;980;p73"/>
          <p:cNvSpPr/>
          <p:nvPr/>
        </p:nvSpPr>
        <p:spPr>
          <a:xfrm>
            <a:off x="2310538" y="3146425"/>
            <a:ext cx="1883400" cy="626400"/>
          </a:xfrm>
          <a:prstGeom prst="roundRect">
            <a:avLst>
              <a:gd fmla="val 16667" name="adj"/>
            </a:avLst>
          </a:prstGeom>
          <a:solidFill>
            <a:srgbClr val="0096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Story/Task</a:t>
            </a:r>
            <a:endParaRPr b="1" sz="2000">
              <a:solidFill>
                <a:srgbClr val="FFFFFF"/>
              </a:solidFill>
              <a:latin typeface="Montserrat"/>
              <a:ea typeface="Montserrat"/>
              <a:cs typeface="Montserrat"/>
              <a:sym typeface="Montserrat"/>
            </a:endParaRPr>
          </a:p>
        </p:txBody>
      </p:sp>
      <p:sp>
        <p:nvSpPr>
          <p:cNvPr id="981" name="Google Shape;981;p73"/>
          <p:cNvSpPr/>
          <p:nvPr/>
        </p:nvSpPr>
        <p:spPr>
          <a:xfrm>
            <a:off x="4500013" y="3136263"/>
            <a:ext cx="9456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a:t>
            </a:r>
            <a:endParaRPr b="1" sz="2000">
              <a:solidFill>
                <a:srgbClr val="FFFFFF"/>
              </a:solidFill>
              <a:latin typeface="Montserrat"/>
              <a:ea typeface="Montserrat"/>
              <a:cs typeface="Montserrat"/>
              <a:sym typeface="Montserrat"/>
            </a:endParaRPr>
          </a:p>
        </p:txBody>
      </p:sp>
      <p:sp>
        <p:nvSpPr>
          <p:cNvPr id="982" name="Google Shape;982;p73"/>
          <p:cNvSpPr/>
          <p:nvPr/>
        </p:nvSpPr>
        <p:spPr>
          <a:xfrm>
            <a:off x="5506000" y="3136263"/>
            <a:ext cx="9456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Task</a:t>
            </a:r>
            <a:endParaRPr b="1" sz="2000">
              <a:solidFill>
                <a:srgbClr val="FFFFFF"/>
              </a:solidFill>
              <a:latin typeface="Montserrat"/>
              <a:ea typeface="Montserrat"/>
              <a:cs typeface="Montserrat"/>
              <a:sym typeface="Montserrat"/>
            </a:endParaRPr>
          </a:p>
        </p:txBody>
      </p:sp>
      <p:sp>
        <p:nvSpPr>
          <p:cNvPr id="983" name="Google Shape;983;p73"/>
          <p:cNvSpPr/>
          <p:nvPr/>
        </p:nvSpPr>
        <p:spPr>
          <a:xfrm>
            <a:off x="6685263" y="3136263"/>
            <a:ext cx="9456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Story</a:t>
            </a:r>
            <a:endParaRPr b="1" sz="2000">
              <a:solidFill>
                <a:srgbClr val="FFFFFF"/>
              </a:solidFill>
              <a:latin typeface="Montserrat"/>
              <a:ea typeface="Montserrat"/>
              <a:cs typeface="Montserrat"/>
              <a:sym typeface="Montserrat"/>
            </a:endParaRPr>
          </a:p>
        </p:txBody>
      </p:sp>
      <p:sp>
        <p:nvSpPr>
          <p:cNvPr id="984" name="Google Shape;984;p73"/>
          <p:cNvSpPr/>
          <p:nvPr/>
        </p:nvSpPr>
        <p:spPr>
          <a:xfrm>
            <a:off x="7691250" y="3136263"/>
            <a:ext cx="945600" cy="626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2000">
                <a:solidFill>
                  <a:srgbClr val="FFFFFF"/>
                </a:solidFill>
                <a:latin typeface="Montserrat"/>
                <a:ea typeface="Montserrat"/>
                <a:cs typeface="Montserrat"/>
                <a:sym typeface="Montserrat"/>
              </a:rPr>
              <a:t>Task</a:t>
            </a:r>
            <a:endParaRPr b="1" sz="2000">
              <a:solidFill>
                <a:srgbClr val="FFFFFF"/>
              </a:solidFill>
              <a:latin typeface="Montserrat"/>
              <a:ea typeface="Montserrat"/>
              <a:cs typeface="Montserrat"/>
              <a:sym typeface="Montserrat"/>
            </a:endParaRPr>
          </a:p>
        </p:txBody>
      </p:sp>
      <p:sp>
        <p:nvSpPr>
          <p:cNvPr id="985" name="Google Shape;985;p73"/>
          <p:cNvSpPr/>
          <p:nvPr/>
        </p:nvSpPr>
        <p:spPr>
          <a:xfrm>
            <a:off x="6685274" y="39741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86" name="Google Shape;986;p73"/>
          <p:cNvSpPr/>
          <p:nvPr/>
        </p:nvSpPr>
        <p:spPr>
          <a:xfrm>
            <a:off x="7706887" y="39741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87" name="Google Shape;987;p73"/>
          <p:cNvSpPr/>
          <p:nvPr/>
        </p:nvSpPr>
        <p:spPr>
          <a:xfrm>
            <a:off x="4491449" y="3974100"/>
            <a:ext cx="947100" cy="418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88" name="Google Shape;988;p73"/>
          <p:cNvSpPr/>
          <p:nvPr/>
        </p:nvSpPr>
        <p:spPr>
          <a:xfrm>
            <a:off x="5513062" y="3974100"/>
            <a:ext cx="947100" cy="418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89" name="Google Shape;989;p73"/>
          <p:cNvSpPr/>
          <p:nvPr/>
        </p:nvSpPr>
        <p:spPr>
          <a:xfrm>
            <a:off x="2297624" y="39944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
        <p:nvSpPr>
          <p:cNvPr id="990" name="Google Shape;990;p73"/>
          <p:cNvSpPr/>
          <p:nvPr/>
        </p:nvSpPr>
        <p:spPr>
          <a:xfrm>
            <a:off x="3319237" y="3994400"/>
            <a:ext cx="947100" cy="418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300">
                <a:solidFill>
                  <a:srgbClr val="FFFFFF"/>
                </a:solidFill>
                <a:latin typeface="Montserrat"/>
                <a:ea typeface="Montserrat"/>
                <a:cs typeface="Montserrat"/>
                <a:sym typeface="Montserrat"/>
              </a:rPr>
              <a:t>Subtask</a:t>
            </a:r>
            <a:endParaRPr b="1" sz="13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9"/>
          <p:cNvSpPr txBox="1"/>
          <p:nvPr>
            <p:ph type="ctrTitle"/>
          </p:nvPr>
        </p:nvSpPr>
        <p:spPr>
          <a:xfrm>
            <a:off x="1085850" y="2281800"/>
            <a:ext cx="4676700" cy="57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Jira</a:t>
            </a:r>
            <a:endParaRPr sz="3600">
              <a:solidFill>
                <a:srgbClr val="741B47"/>
              </a:solidFill>
              <a:latin typeface="Raleway Medium"/>
              <a:ea typeface="Raleway Medium"/>
              <a:cs typeface="Raleway Medium"/>
              <a:sym typeface="Raleway Medium"/>
            </a:endParaRPr>
          </a:p>
        </p:txBody>
      </p:sp>
      <p:sp>
        <p:nvSpPr>
          <p:cNvPr id="431" name="Google Shape;431;p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96" name="Google Shape;996;p74"/>
          <p:cNvSpPr txBox="1"/>
          <p:nvPr>
            <p:ph type="title"/>
          </p:nvPr>
        </p:nvSpPr>
        <p:spPr>
          <a:xfrm>
            <a:off x="431800" y="173800"/>
            <a:ext cx="70371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Issue Hierarchy Levels</a:t>
            </a:r>
            <a:endParaRPr sz="4000">
              <a:solidFill>
                <a:srgbClr val="419DD3"/>
              </a:solidFill>
              <a:latin typeface="Raleway Medium"/>
              <a:ea typeface="Raleway Medium"/>
              <a:cs typeface="Raleway Medium"/>
              <a:sym typeface="Raleway Medium"/>
            </a:endParaRPr>
          </a:p>
        </p:txBody>
      </p:sp>
      <p:sp>
        <p:nvSpPr>
          <p:cNvPr id="997" name="Google Shape;997;p7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74"/>
          <p:cNvPicPr preferRelativeResize="0"/>
          <p:nvPr/>
        </p:nvPicPr>
        <p:blipFill>
          <a:blip r:embed="rId4">
            <a:alphaModFix/>
          </a:blip>
          <a:stretch>
            <a:fillRect/>
          </a:stretch>
        </p:blipFill>
        <p:spPr>
          <a:xfrm>
            <a:off x="2222525" y="800200"/>
            <a:ext cx="5163009" cy="4038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02" name="Shape 1002"/>
        <p:cNvGrpSpPr/>
        <p:nvPr/>
      </p:nvGrpSpPr>
      <p:grpSpPr>
        <a:xfrm>
          <a:off x="0" y="0"/>
          <a:ext cx="0" cy="0"/>
          <a:chOff x="0" y="0"/>
          <a:chExt cx="0" cy="0"/>
        </a:xfrm>
      </p:grpSpPr>
      <p:sp>
        <p:nvSpPr>
          <p:cNvPr id="1003" name="Google Shape;1003;p7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75"/>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1005" name="Google Shape;1005;p75"/>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Which one is named as collection of epics that drive toward a common goal?</a:t>
            </a:r>
            <a:endParaRPr sz="3100">
              <a:solidFill>
                <a:srgbClr val="4A86E8"/>
              </a:solidFill>
              <a:latin typeface="Proxima Nova Semibold"/>
              <a:ea typeface="Proxima Nova Semibold"/>
              <a:cs typeface="Proxima Nova Semibold"/>
              <a:sym typeface="Proxima Nova Semibold"/>
            </a:endParaRPr>
          </a:p>
        </p:txBody>
      </p:sp>
      <p:pic>
        <p:nvPicPr>
          <p:cNvPr id="1006" name="Google Shape;1006;p75"/>
          <p:cNvPicPr preferRelativeResize="0"/>
          <p:nvPr/>
        </p:nvPicPr>
        <p:blipFill>
          <a:blip r:embed="rId4">
            <a:alphaModFix/>
          </a:blip>
          <a:stretch>
            <a:fillRect/>
          </a:stretch>
        </p:blipFill>
        <p:spPr>
          <a:xfrm>
            <a:off x="3838800" y="642925"/>
            <a:ext cx="5033850" cy="4087500"/>
          </a:xfrm>
          <a:prstGeom prst="rect">
            <a:avLst/>
          </a:prstGeom>
          <a:noFill/>
          <a:ln>
            <a:noFill/>
          </a:ln>
        </p:spPr>
      </p:pic>
      <p:pic>
        <p:nvPicPr>
          <p:cNvPr id="1007" name="Google Shape;1007;p75">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008" name="Google Shape;1008;p75">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14" name="Google Shape;1014;p7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Structure</a:t>
            </a:r>
            <a:endParaRPr sz="4000">
              <a:solidFill>
                <a:srgbClr val="419DD3"/>
              </a:solidFill>
              <a:latin typeface="Raleway Medium"/>
              <a:ea typeface="Raleway Medium"/>
              <a:cs typeface="Raleway Medium"/>
              <a:sym typeface="Raleway Medium"/>
            </a:endParaRPr>
          </a:p>
        </p:txBody>
      </p:sp>
      <p:sp>
        <p:nvSpPr>
          <p:cNvPr id="1015" name="Google Shape;1015;p7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6" name="Google Shape;1016;p76"/>
          <p:cNvPicPr preferRelativeResize="0"/>
          <p:nvPr/>
        </p:nvPicPr>
        <p:blipFill>
          <a:blip r:embed="rId4">
            <a:alphaModFix/>
          </a:blip>
          <a:stretch>
            <a:fillRect/>
          </a:stretch>
        </p:blipFill>
        <p:spPr>
          <a:xfrm>
            <a:off x="1546663" y="885625"/>
            <a:ext cx="6050665" cy="4038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20" name="Shape 1020"/>
        <p:cNvGrpSpPr/>
        <p:nvPr/>
      </p:nvGrpSpPr>
      <p:grpSpPr>
        <a:xfrm>
          <a:off x="0" y="0"/>
          <a:ext cx="0" cy="0"/>
          <a:chOff x="0" y="0"/>
          <a:chExt cx="0" cy="0"/>
        </a:xfrm>
      </p:grpSpPr>
      <p:sp>
        <p:nvSpPr>
          <p:cNvPr id="1021" name="Google Shape;1021;p77"/>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77"/>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1023" name="Google Shape;1023;p77"/>
          <p:cNvSpPr txBox="1"/>
          <p:nvPr/>
        </p:nvSpPr>
        <p:spPr>
          <a:xfrm>
            <a:off x="664725" y="2208550"/>
            <a:ext cx="5632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 are large bodies of work that can be broken down into a number of smaller stories.</a:t>
            </a:r>
            <a:endParaRPr sz="3100">
              <a:solidFill>
                <a:srgbClr val="4A86E8"/>
              </a:solidFill>
              <a:latin typeface="Proxima Nova Semibold"/>
              <a:ea typeface="Proxima Nova Semibold"/>
              <a:cs typeface="Proxima Nova Semibold"/>
              <a:sym typeface="Proxima Nova Semibold"/>
            </a:endParaRPr>
          </a:p>
        </p:txBody>
      </p:sp>
      <p:pic>
        <p:nvPicPr>
          <p:cNvPr id="1024" name="Google Shape;1024;p77"/>
          <p:cNvPicPr preferRelativeResize="0"/>
          <p:nvPr/>
        </p:nvPicPr>
        <p:blipFill>
          <a:blip r:embed="rId4">
            <a:alphaModFix/>
          </a:blip>
          <a:stretch>
            <a:fillRect/>
          </a:stretch>
        </p:blipFill>
        <p:spPr>
          <a:xfrm>
            <a:off x="5249775" y="255025"/>
            <a:ext cx="3674175" cy="4475400"/>
          </a:xfrm>
          <a:prstGeom prst="rect">
            <a:avLst/>
          </a:prstGeom>
          <a:noFill/>
          <a:ln>
            <a:noFill/>
          </a:ln>
        </p:spPr>
      </p:pic>
      <p:pic>
        <p:nvPicPr>
          <p:cNvPr id="1025" name="Google Shape;1025;p77">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026" name="Google Shape;1026;p77">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32" name="Google Shape;1032;p7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Structure</a:t>
            </a:r>
            <a:endParaRPr sz="4000">
              <a:solidFill>
                <a:srgbClr val="419DD3"/>
              </a:solidFill>
              <a:latin typeface="Raleway Medium"/>
              <a:ea typeface="Raleway Medium"/>
              <a:cs typeface="Raleway Medium"/>
              <a:sym typeface="Raleway Medium"/>
            </a:endParaRPr>
          </a:p>
        </p:txBody>
      </p:sp>
      <p:sp>
        <p:nvSpPr>
          <p:cNvPr id="1033" name="Google Shape;1033;p78">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8"/>
          <p:cNvSpPr/>
          <p:nvPr/>
        </p:nvSpPr>
        <p:spPr>
          <a:xfrm>
            <a:off x="405175" y="899525"/>
            <a:ext cx="2507100" cy="724800"/>
          </a:xfrm>
          <a:prstGeom prst="roundRect">
            <a:avLst>
              <a:gd fmla="val 16667" name="adj"/>
            </a:avLst>
          </a:prstGeom>
          <a:solidFill>
            <a:srgbClr val="313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Initiative</a:t>
            </a:r>
            <a:endParaRPr b="1" sz="2600">
              <a:solidFill>
                <a:srgbClr val="FFFFFF"/>
              </a:solidFill>
              <a:latin typeface="Montserrat"/>
              <a:ea typeface="Montserrat"/>
              <a:cs typeface="Montserrat"/>
              <a:sym typeface="Montserrat"/>
            </a:endParaRPr>
          </a:p>
        </p:txBody>
      </p:sp>
      <p:sp>
        <p:nvSpPr>
          <p:cNvPr id="1035" name="Google Shape;1035;p78"/>
          <p:cNvSpPr/>
          <p:nvPr/>
        </p:nvSpPr>
        <p:spPr>
          <a:xfrm>
            <a:off x="3652025" y="899525"/>
            <a:ext cx="5086800" cy="724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Collections of epics that drive toward a common goal</a:t>
            </a:r>
            <a:endParaRPr b="1" sz="2200">
              <a:latin typeface="Montserrat"/>
              <a:ea typeface="Montserrat"/>
              <a:cs typeface="Montserrat"/>
              <a:sym typeface="Montserrat"/>
            </a:endParaRPr>
          </a:p>
        </p:txBody>
      </p:sp>
      <p:sp>
        <p:nvSpPr>
          <p:cNvPr id="1036" name="Google Shape;1036;p78"/>
          <p:cNvSpPr/>
          <p:nvPr/>
        </p:nvSpPr>
        <p:spPr>
          <a:xfrm>
            <a:off x="405175" y="1930075"/>
            <a:ext cx="2507100" cy="724800"/>
          </a:xfrm>
          <a:prstGeom prst="roundRect">
            <a:avLst>
              <a:gd fmla="val 16667" name="adj"/>
            </a:avLst>
          </a:prstGeom>
          <a:solidFill>
            <a:srgbClr val="FFAA2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Epic</a:t>
            </a:r>
            <a:endParaRPr b="1" sz="2600">
              <a:solidFill>
                <a:srgbClr val="FFFFFF"/>
              </a:solidFill>
              <a:latin typeface="Montserrat"/>
              <a:ea typeface="Montserrat"/>
              <a:cs typeface="Montserrat"/>
              <a:sym typeface="Montserrat"/>
            </a:endParaRPr>
          </a:p>
        </p:txBody>
      </p:sp>
      <p:sp>
        <p:nvSpPr>
          <p:cNvPr id="1037" name="Google Shape;1037;p78"/>
          <p:cNvSpPr/>
          <p:nvPr/>
        </p:nvSpPr>
        <p:spPr>
          <a:xfrm>
            <a:off x="3652025" y="1930075"/>
            <a:ext cx="5086800" cy="7248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Big chunk of work that has one common objective</a:t>
            </a:r>
            <a:endParaRPr b="1" sz="2200">
              <a:latin typeface="Montserrat"/>
              <a:ea typeface="Montserrat"/>
              <a:cs typeface="Montserrat"/>
              <a:sym typeface="Montserrat"/>
            </a:endParaRPr>
          </a:p>
        </p:txBody>
      </p:sp>
      <p:sp>
        <p:nvSpPr>
          <p:cNvPr id="1038" name="Google Shape;1038;p78"/>
          <p:cNvSpPr/>
          <p:nvPr/>
        </p:nvSpPr>
        <p:spPr>
          <a:xfrm>
            <a:off x="405175" y="2960625"/>
            <a:ext cx="2507100" cy="724800"/>
          </a:xfrm>
          <a:prstGeom prst="roundRect">
            <a:avLst>
              <a:gd fmla="val 16667" name="adj"/>
            </a:avLst>
          </a:prstGeom>
          <a:solidFill>
            <a:srgbClr val="26FF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Story</a:t>
            </a:r>
            <a:endParaRPr b="1" sz="2600">
              <a:solidFill>
                <a:srgbClr val="FFFFFF"/>
              </a:solidFill>
              <a:latin typeface="Montserrat"/>
              <a:ea typeface="Montserrat"/>
              <a:cs typeface="Montserrat"/>
              <a:sym typeface="Montserrat"/>
            </a:endParaRPr>
          </a:p>
        </p:txBody>
      </p:sp>
      <p:sp>
        <p:nvSpPr>
          <p:cNvPr id="1039" name="Google Shape;1039;p78"/>
          <p:cNvSpPr/>
          <p:nvPr/>
        </p:nvSpPr>
        <p:spPr>
          <a:xfrm>
            <a:off x="3652025" y="2960625"/>
            <a:ext cx="5086800" cy="724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Short requirements written from the perspective of an end user.</a:t>
            </a:r>
            <a:endParaRPr b="1" sz="2200">
              <a:latin typeface="Montserrat"/>
              <a:ea typeface="Montserrat"/>
              <a:cs typeface="Montserrat"/>
              <a:sym typeface="Montserrat"/>
            </a:endParaRPr>
          </a:p>
        </p:txBody>
      </p:sp>
      <p:sp>
        <p:nvSpPr>
          <p:cNvPr id="1040" name="Google Shape;1040;p78"/>
          <p:cNvSpPr/>
          <p:nvPr/>
        </p:nvSpPr>
        <p:spPr>
          <a:xfrm>
            <a:off x="405175" y="3991175"/>
            <a:ext cx="2507100" cy="724800"/>
          </a:xfrm>
          <a:prstGeom prst="roundRect">
            <a:avLst>
              <a:gd fmla="val 16667" name="adj"/>
            </a:avLst>
          </a:prstGeom>
          <a:solidFill>
            <a:srgbClr val="FF18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Task/</a:t>
            </a:r>
            <a:endParaRPr b="1" sz="2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tr-TR" sz="2600">
                <a:solidFill>
                  <a:srgbClr val="FFFFFF"/>
                </a:solidFill>
                <a:latin typeface="Montserrat"/>
                <a:ea typeface="Montserrat"/>
                <a:cs typeface="Montserrat"/>
                <a:sym typeface="Montserrat"/>
              </a:rPr>
              <a:t>Subtask</a:t>
            </a:r>
            <a:endParaRPr b="1" sz="2600">
              <a:solidFill>
                <a:srgbClr val="FFFFFF"/>
              </a:solidFill>
              <a:latin typeface="Montserrat"/>
              <a:ea typeface="Montserrat"/>
              <a:cs typeface="Montserrat"/>
              <a:sym typeface="Montserrat"/>
            </a:endParaRPr>
          </a:p>
        </p:txBody>
      </p:sp>
      <p:sp>
        <p:nvSpPr>
          <p:cNvPr id="1041" name="Google Shape;1041;p78"/>
          <p:cNvSpPr/>
          <p:nvPr/>
        </p:nvSpPr>
        <p:spPr>
          <a:xfrm>
            <a:off x="3652025" y="3991175"/>
            <a:ext cx="5086800" cy="7248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200">
                <a:latin typeface="Montserrat"/>
                <a:ea typeface="Montserrat"/>
                <a:cs typeface="Montserrat"/>
                <a:sym typeface="Montserrat"/>
              </a:rPr>
              <a:t>Smaller piece of story</a:t>
            </a:r>
            <a:endParaRPr b="1" sz="2200">
              <a:latin typeface="Montserrat"/>
              <a:ea typeface="Montserrat"/>
              <a:cs typeface="Montserrat"/>
              <a:sym typeface="Montserrat"/>
            </a:endParaRPr>
          </a:p>
        </p:txBody>
      </p:sp>
      <p:pic>
        <p:nvPicPr>
          <p:cNvPr id="1042" name="Google Shape;1042;p78"/>
          <p:cNvPicPr preferRelativeResize="0"/>
          <p:nvPr/>
        </p:nvPicPr>
        <p:blipFill>
          <a:blip r:embed="rId4">
            <a:alphaModFix/>
          </a:blip>
          <a:stretch>
            <a:fillRect/>
          </a:stretch>
        </p:blipFill>
        <p:spPr>
          <a:xfrm>
            <a:off x="3070225" y="863600"/>
            <a:ext cx="423860" cy="796646"/>
          </a:xfrm>
          <a:prstGeom prst="rect">
            <a:avLst/>
          </a:prstGeom>
          <a:noFill/>
          <a:ln>
            <a:noFill/>
          </a:ln>
        </p:spPr>
      </p:pic>
      <p:pic>
        <p:nvPicPr>
          <p:cNvPr id="1043" name="Google Shape;1043;p78"/>
          <p:cNvPicPr preferRelativeResize="0"/>
          <p:nvPr/>
        </p:nvPicPr>
        <p:blipFill>
          <a:blip r:embed="rId5">
            <a:alphaModFix/>
          </a:blip>
          <a:stretch>
            <a:fillRect/>
          </a:stretch>
        </p:blipFill>
        <p:spPr>
          <a:xfrm>
            <a:off x="3070216" y="1894150"/>
            <a:ext cx="423860" cy="796646"/>
          </a:xfrm>
          <a:prstGeom prst="rect">
            <a:avLst/>
          </a:prstGeom>
          <a:noFill/>
          <a:ln>
            <a:noFill/>
          </a:ln>
        </p:spPr>
      </p:pic>
      <p:pic>
        <p:nvPicPr>
          <p:cNvPr id="1044" name="Google Shape;1044;p78"/>
          <p:cNvPicPr preferRelativeResize="0"/>
          <p:nvPr/>
        </p:nvPicPr>
        <p:blipFill>
          <a:blip r:embed="rId6">
            <a:alphaModFix/>
          </a:blip>
          <a:stretch>
            <a:fillRect/>
          </a:stretch>
        </p:blipFill>
        <p:spPr>
          <a:xfrm>
            <a:off x="3070220" y="2924703"/>
            <a:ext cx="423860" cy="796646"/>
          </a:xfrm>
          <a:prstGeom prst="rect">
            <a:avLst/>
          </a:prstGeom>
          <a:noFill/>
          <a:ln>
            <a:noFill/>
          </a:ln>
        </p:spPr>
      </p:pic>
      <p:pic>
        <p:nvPicPr>
          <p:cNvPr id="1045" name="Google Shape;1045;p78"/>
          <p:cNvPicPr preferRelativeResize="0"/>
          <p:nvPr/>
        </p:nvPicPr>
        <p:blipFill>
          <a:blip r:embed="rId7">
            <a:alphaModFix/>
          </a:blip>
          <a:stretch>
            <a:fillRect/>
          </a:stretch>
        </p:blipFill>
        <p:spPr>
          <a:xfrm>
            <a:off x="3070214" y="3955253"/>
            <a:ext cx="423860" cy="79664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p79"/>
          <p:cNvPicPr preferRelativeResize="0"/>
          <p:nvPr/>
        </p:nvPicPr>
        <p:blipFill>
          <a:blip r:embed="rId3">
            <a:alphaModFix/>
          </a:blip>
          <a:stretch>
            <a:fillRect/>
          </a:stretch>
        </p:blipFill>
        <p:spPr>
          <a:xfrm>
            <a:off x="3716710" y="1048300"/>
            <a:ext cx="1710600" cy="1599000"/>
          </a:xfrm>
          <a:prstGeom prst="ellipse">
            <a:avLst/>
          </a:prstGeom>
          <a:noFill/>
          <a:ln cap="flat" cmpd="sng" w="38100">
            <a:solidFill>
              <a:srgbClr val="B7B7B7"/>
            </a:solidFill>
            <a:prstDash val="solid"/>
            <a:round/>
            <a:headEnd len="sm" w="sm" type="none"/>
            <a:tailEnd len="sm" w="sm" type="none"/>
          </a:ln>
        </p:spPr>
      </p:pic>
      <p:sp>
        <p:nvSpPr>
          <p:cNvPr id="1051" name="Google Shape;1051;p79"/>
          <p:cNvSpPr/>
          <p:nvPr/>
        </p:nvSpPr>
        <p:spPr>
          <a:xfrm>
            <a:off x="3603075" y="1979300"/>
            <a:ext cx="650400" cy="668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53" name="Google Shape;1053;p7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User Types</a:t>
            </a:r>
            <a:endParaRPr sz="4000">
              <a:solidFill>
                <a:srgbClr val="419DD3"/>
              </a:solidFill>
              <a:latin typeface="Raleway Medium"/>
              <a:ea typeface="Raleway Medium"/>
              <a:cs typeface="Raleway Medium"/>
              <a:sym typeface="Raleway Medium"/>
            </a:endParaRPr>
          </a:p>
        </p:txBody>
      </p:sp>
      <p:sp>
        <p:nvSpPr>
          <p:cNvPr id="1054" name="Google Shape;1054;p79">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5" name="Google Shape;1055;p79"/>
          <p:cNvPicPr preferRelativeResize="0"/>
          <p:nvPr/>
        </p:nvPicPr>
        <p:blipFill>
          <a:blip r:embed="rId5">
            <a:alphaModFix/>
          </a:blip>
          <a:stretch>
            <a:fillRect/>
          </a:stretch>
        </p:blipFill>
        <p:spPr>
          <a:xfrm>
            <a:off x="599300" y="1048300"/>
            <a:ext cx="1710600" cy="1599000"/>
          </a:xfrm>
          <a:prstGeom prst="ellipse">
            <a:avLst/>
          </a:prstGeom>
          <a:noFill/>
          <a:ln cap="flat" cmpd="sng" w="38100">
            <a:solidFill>
              <a:srgbClr val="0000FF"/>
            </a:solidFill>
            <a:prstDash val="solid"/>
            <a:round/>
            <a:headEnd len="sm" w="sm" type="none"/>
            <a:tailEnd len="sm" w="sm" type="none"/>
          </a:ln>
        </p:spPr>
      </p:pic>
      <p:pic>
        <p:nvPicPr>
          <p:cNvPr id="1056" name="Google Shape;1056;p79"/>
          <p:cNvPicPr preferRelativeResize="0"/>
          <p:nvPr/>
        </p:nvPicPr>
        <p:blipFill>
          <a:blip r:embed="rId6">
            <a:alphaModFix/>
          </a:blip>
          <a:stretch>
            <a:fillRect/>
          </a:stretch>
        </p:blipFill>
        <p:spPr>
          <a:xfrm>
            <a:off x="6834099" y="1048300"/>
            <a:ext cx="1710600" cy="1599000"/>
          </a:xfrm>
          <a:prstGeom prst="ellipse">
            <a:avLst/>
          </a:prstGeom>
          <a:noFill/>
          <a:ln cap="flat" cmpd="sng" w="38100">
            <a:solidFill>
              <a:srgbClr val="FFFF00"/>
            </a:solidFill>
            <a:prstDash val="solid"/>
            <a:round/>
            <a:headEnd len="sm" w="sm" type="none"/>
            <a:tailEnd len="sm" w="sm" type="none"/>
          </a:ln>
        </p:spPr>
      </p:pic>
      <p:pic>
        <p:nvPicPr>
          <p:cNvPr id="1057" name="Google Shape;1057;p79"/>
          <p:cNvPicPr preferRelativeResize="0"/>
          <p:nvPr/>
        </p:nvPicPr>
        <p:blipFill>
          <a:blip r:embed="rId7">
            <a:alphaModFix/>
          </a:blip>
          <a:stretch>
            <a:fillRect/>
          </a:stretch>
        </p:blipFill>
        <p:spPr>
          <a:xfrm>
            <a:off x="3746837" y="2131912"/>
            <a:ext cx="362888" cy="362888"/>
          </a:xfrm>
          <a:prstGeom prst="rect">
            <a:avLst/>
          </a:prstGeom>
          <a:noFill/>
          <a:ln>
            <a:noFill/>
          </a:ln>
        </p:spPr>
      </p:pic>
      <p:sp>
        <p:nvSpPr>
          <p:cNvPr id="1058" name="Google Shape;1058;p79"/>
          <p:cNvSpPr/>
          <p:nvPr/>
        </p:nvSpPr>
        <p:spPr>
          <a:xfrm>
            <a:off x="537300" y="1979300"/>
            <a:ext cx="650400" cy="6681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9" name="Google Shape;1059;p79"/>
          <p:cNvPicPr preferRelativeResize="0"/>
          <p:nvPr/>
        </p:nvPicPr>
        <p:blipFill>
          <a:blip r:embed="rId8">
            <a:alphaModFix/>
          </a:blip>
          <a:stretch>
            <a:fillRect/>
          </a:stretch>
        </p:blipFill>
        <p:spPr>
          <a:xfrm>
            <a:off x="634049" y="2084602"/>
            <a:ext cx="456900" cy="457498"/>
          </a:xfrm>
          <a:prstGeom prst="rect">
            <a:avLst/>
          </a:prstGeom>
          <a:noFill/>
          <a:ln>
            <a:noFill/>
          </a:ln>
        </p:spPr>
      </p:pic>
      <p:sp>
        <p:nvSpPr>
          <p:cNvPr id="1060" name="Google Shape;1060;p79"/>
          <p:cNvSpPr/>
          <p:nvPr/>
        </p:nvSpPr>
        <p:spPr>
          <a:xfrm>
            <a:off x="6717225" y="1979300"/>
            <a:ext cx="650400" cy="668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1" name="Google Shape;1061;p79"/>
          <p:cNvPicPr preferRelativeResize="0"/>
          <p:nvPr/>
        </p:nvPicPr>
        <p:blipFill>
          <a:blip r:embed="rId9">
            <a:alphaModFix/>
          </a:blip>
          <a:stretch>
            <a:fillRect/>
          </a:stretch>
        </p:blipFill>
        <p:spPr>
          <a:xfrm>
            <a:off x="6834102" y="2084902"/>
            <a:ext cx="456900" cy="456900"/>
          </a:xfrm>
          <a:prstGeom prst="rect">
            <a:avLst/>
          </a:prstGeom>
          <a:noFill/>
          <a:ln>
            <a:noFill/>
          </a:ln>
        </p:spPr>
      </p:pic>
      <p:sp>
        <p:nvSpPr>
          <p:cNvPr id="1062" name="Google Shape;1062;p79"/>
          <p:cNvSpPr txBox="1"/>
          <p:nvPr/>
        </p:nvSpPr>
        <p:spPr>
          <a:xfrm>
            <a:off x="294200" y="2852025"/>
            <a:ext cx="23208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Jira Administrator</a:t>
            </a:r>
            <a:endParaRPr sz="1600">
              <a:solidFill>
                <a:srgbClr val="0B5394"/>
              </a:solidFill>
              <a:latin typeface="Montserrat ExtraBold"/>
              <a:ea typeface="Montserrat ExtraBold"/>
              <a:cs typeface="Montserrat ExtraBold"/>
              <a:sym typeface="Montserrat ExtraBold"/>
            </a:endParaRPr>
          </a:p>
        </p:txBody>
      </p:sp>
      <p:sp>
        <p:nvSpPr>
          <p:cNvPr id="1063" name="Google Shape;1063;p79"/>
          <p:cNvSpPr txBox="1"/>
          <p:nvPr/>
        </p:nvSpPr>
        <p:spPr>
          <a:xfrm>
            <a:off x="3523800" y="2852025"/>
            <a:ext cx="20964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Jira Project Administrator</a:t>
            </a:r>
            <a:endParaRPr sz="1600">
              <a:solidFill>
                <a:srgbClr val="0B5394"/>
              </a:solidFill>
              <a:latin typeface="Montserrat ExtraBold"/>
              <a:ea typeface="Montserrat ExtraBold"/>
              <a:cs typeface="Montserrat ExtraBold"/>
              <a:sym typeface="Montserrat ExtraBold"/>
            </a:endParaRPr>
          </a:p>
        </p:txBody>
      </p:sp>
      <p:sp>
        <p:nvSpPr>
          <p:cNvPr id="1064" name="Google Shape;1064;p79"/>
          <p:cNvSpPr txBox="1"/>
          <p:nvPr/>
        </p:nvSpPr>
        <p:spPr>
          <a:xfrm>
            <a:off x="6641200" y="2852025"/>
            <a:ext cx="20964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1600">
                <a:solidFill>
                  <a:srgbClr val="0B5394"/>
                </a:solidFill>
                <a:latin typeface="Montserrat ExtraBold"/>
                <a:ea typeface="Montserrat ExtraBold"/>
                <a:cs typeface="Montserrat ExtraBold"/>
                <a:sym typeface="Montserrat ExtraBold"/>
              </a:rPr>
              <a:t>Team Member</a:t>
            </a:r>
            <a:endParaRPr sz="1600">
              <a:solidFill>
                <a:srgbClr val="0B5394"/>
              </a:solidFill>
              <a:latin typeface="Montserrat ExtraBold"/>
              <a:ea typeface="Montserrat ExtraBold"/>
              <a:cs typeface="Montserrat ExtraBold"/>
              <a:sym typeface="Montserrat ExtraBold"/>
            </a:endParaRPr>
          </a:p>
        </p:txBody>
      </p:sp>
      <p:sp>
        <p:nvSpPr>
          <p:cNvPr id="1065" name="Google Shape;1065;p79"/>
          <p:cNvSpPr/>
          <p:nvPr/>
        </p:nvSpPr>
        <p:spPr>
          <a:xfrm>
            <a:off x="218300" y="3525250"/>
            <a:ext cx="2472600" cy="908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Configures the Jira instance for all users</a:t>
            </a:r>
            <a:endParaRPr sz="1700">
              <a:latin typeface="Montserrat SemiBold"/>
              <a:ea typeface="Montserrat SemiBold"/>
              <a:cs typeface="Montserrat SemiBold"/>
              <a:sym typeface="Montserrat SemiBold"/>
            </a:endParaRPr>
          </a:p>
        </p:txBody>
      </p:sp>
      <p:sp>
        <p:nvSpPr>
          <p:cNvPr id="1066" name="Google Shape;1066;p79"/>
          <p:cNvSpPr/>
          <p:nvPr/>
        </p:nvSpPr>
        <p:spPr>
          <a:xfrm>
            <a:off x="3335690" y="3525250"/>
            <a:ext cx="2472600" cy="908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Configures the Jira project to match the team’s process</a:t>
            </a:r>
            <a:endParaRPr sz="1700">
              <a:latin typeface="Montserrat SemiBold"/>
              <a:ea typeface="Montserrat SemiBold"/>
              <a:cs typeface="Montserrat SemiBold"/>
              <a:sym typeface="Montserrat SemiBold"/>
            </a:endParaRPr>
          </a:p>
        </p:txBody>
      </p:sp>
      <p:sp>
        <p:nvSpPr>
          <p:cNvPr id="1067" name="Google Shape;1067;p79"/>
          <p:cNvSpPr/>
          <p:nvPr/>
        </p:nvSpPr>
        <p:spPr>
          <a:xfrm>
            <a:off x="6453090" y="3525250"/>
            <a:ext cx="2472600" cy="908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700">
                <a:latin typeface="Montserrat SemiBold"/>
                <a:ea typeface="Montserrat SemiBold"/>
                <a:cs typeface="Montserrat SemiBold"/>
                <a:sym typeface="Montserrat SemiBold"/>
              </a:rPr>
              <a:t>Works on Jira projects</a:t>
            </a:r>
            <a:endParaRPr sz="1700">
              <a:latin typeface="Montserrat SemiBold"/>
              <a:ea typeface="Montserrat SemiBold"/>
              <a:cs typeface="Montserrat SemiBold"/>
              <a:sym typeface="Montserrat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0"/>
          <p:cNvSpPr/>
          <p:nvPr/>
        </p:nvSpPr>
        <p:spPr>
          <a:xfrm>
            <a:off x="6295963" y="3320038"/>
            <a:ext cx="2185500" cy="118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0"/>
          <p:cNvSpPr/>
          <p:nvPr/>
        </p:nvSpPr>
        <p:spPr>
          <a:xfrm>
            <a:off x="3972675" y="3312088"/>
            <a:ext cx="2185500" cy="118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0"/>
          <p:cNvSpPr/>
          <p:nvPr/>
        </p:nvSpPr>
        <p:spPr>
          <a:xfrm>
            <a:off x="5772988" y="1963850"/>
            <a:ext cx="26142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0"/>
          <p:cNvSpPr/>
          <p:nvPr/>
        </p:nvSpPr>
        <p:spPr>
          <a:xfrm>
            <a:off x="4362048" y="1963863"/>
            <a:ext cx="10890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0"/>
          <p:cNvSpPr/>
          <p:nvPr/>
        </p:nvSpPr>
        <p:spPr>
          <a:xfrm>
            <a:off x="4902075" y="607700"/>
            <a:ext cx="2614200" cy="816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78" name="Google Shape;1078;p8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User Types</a:t>
            </a:r>
            <a:endParaRPr sz="4000">
              <a:solidFill>
                <a:srgbClr val="419DD3"/>
              </a:solidFill>
              <a:latin typeface="Raleway Medium"/>
              <a:ea typeface="Raleway Medium"/>
              <a:cs typeface="Raleway Medium"/>
              <a:sym typeface="Raleway Medium"/>
            </a:endParaRPr>
          </a:p>
        </p:txBody>
      </p:sp>
      <p:sp>
        <p:nvSpPr>
          <p:cNvPr id="1079" name="Google Shape;1079;p8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80"/>
          <p:cNvGrpSpPr/>
          <p:nvPr/>
        </p:nvGrpSpPr>
        <p:grpSpPr>
          <a:xfrm>
            <a:off x="6669147" y="712452"/>
            <a:ext cx="700081" cy="618618"/>
            <a:chOff x="6967392" y="698354"/>
            <a:chExt cx="1222208" cy="1010978"/>
          </a:xfrm>
        </p:grpSpPr>
        <p:pic>
          <p:nvPicPr>
            <p:cNvPr id="1081" name="Google Shape;1081;p80"/>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1082" name="Google Shape;1082;p80"/>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3" name="Google Shape;1083;p80"/>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1084" name="Google Shape;1084;p80"/>
          <p:cNvGrpSpPr/>
          <p:nvPr/>
        </p:nvGrpSpPr>
        <p:grpSpPr>
          <a:xfrm>
            <a:off x="4517629" y="2062955"/>
            <a:ext cx="720464" cy="618528"/>
            <a:chOff x="4124636" y="1853613"/>
            <a:chExt cx="1257794" cy="1010832"/>
          </a:xfrm>
        </p:grpSpPr>
        <p:pic>
          <p:nvPicPr>
            <p:cNvPr id="1085" name="Google Shape;1085;p80"/>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086" name="Google Shape;1086;p80"/>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7" name="Google Shape;1087;p80"/>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088" name="Google Shape;1088;p80"/>
          <p:cNvGrpSpPr/>
          <p:nvPr/>
        </p:nvGrpSpPr>
        <p:grpSpPr>
          <a:xfrm>
            <a:off x="4086583" y="3404918"/>
            <a:ext cx="611365" cy="485098"/>
            <a:chOff x="6929589" y="3530850"/>
            <a:chExt cx="1260027" cy="1010832"/>
          </a:xfrm>
        </p:grpSpPr>
        <p:pic>
          <p:nvPicPr>
            <p:cNvPr id="1089" name="Google Shape;1089;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090" name="Google Shape;1090;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80"/>
            <p:cNvPicPr preferRelativeResize="0"/>
            <p:nvPr/>
          </p:nvPicPr>
          <p:blipFill>
            <a:blip r:embed="rId9">
              <a:alphaModFix/>
            </a:blip>
            <a:stretch>
              <a:fillRect/>
            </a:stretch>
          </p:blipFill>
          <p:spPr>
            <a:xfrm>
              <a:off x="7010175" y="4186113"/>
              <a:ext cx="315028" cy="288818"/>
            </a:xfrm>
            <a:prstGeom prst="rect">
              <a:avLst/>
            </a:prstGeom>
            <a:noFill/>
            <a:ln>
              <a:noFill/>
            </a:ln>
          </p:spPr>
        </p:pic>
      </p:grpSp>
      <p:pic>
        <p:nvPicPr>
          <p:cNvPr id="1092" name="Google Shape;1092;p80"/>
          <p:cNvPicPr preferRelativeResize="0"/>
          <p:nvPr/>
        </p:nvPicPr>
        <p:blipFill>
          <a:blip r:embed="rId10">
            <a:alphaModFix/>
          </a:blip>
          <a:stretch>
            <a:fillRect/>
          </a:stretch>
        </p:blipFill>
        <p:spPr>
          <a:xfrm>
            <a:off x="620450" y="1607277"/>
            <a:ext cx="2327800" cy="2327800"/>
          </a:xfrm>
          <a:prstGeom prst="rect">
            <a:avLst/>
          </a:prstGeom>
          <a:noFill/>
          <a:ln>
            <a:noFill/>
          </a:ln>
        </p:spPr>
      </p:pic>
      <p:grpSp>
        <p:nvGrpSpPr>
          <p:cNvPr id="1093" name="Google Shape;1093;p80"/>
          <p:cNvGrpSpPr/>
          <p:nvPr/>
        </p:nvGrpSpPr>
        <p:grpSpPr>
          <a:xfrm>
            <a:off x="5871035" y="712453"/>
            <a:ext cx="700081" cy="618618"/>
            <a:chOff x="6967392" y="698354"/>
            <a:chExt cx="1222208" cy="1010978"/>
          </a:xfrm>
        </p:grpSpPr>
        <p:pic>
          <p:nvPicPr>
            <p:cNvPr id="1094" name="Google Shape;1094;p80"/>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1095" name="Google Shape;1095;p80"/>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6" name="Google Shape;1096;p80"/>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1097" name="Google Shape;1097;p80"/>
          <p:cNvGrpSpPr/>
          <p:nvPr/>
        </p:nvGrpSpPr>
        <p:grpSpPr>
          <a:xfrm>
            <a:off x="5072922" y="712452"/>
            <a:ext cx="700081" cy="618618"/>
            <a:chOff x="6967392" y="698354"/>
            <a:chExt cx="1222208" cy="1010978"/>
          </a:xfrm>
        </p:grpSpPr>
        <p:pic>
          <p:nvPicPr>
            <p:cNvPr id="1098" name="Google Shape;1098;p80"/>
            <p:cNvPicPr preferRelativeResize="0"/>
            <p:nvPr/>
          </p:nvPicPr>
          <p:blipFill>
            <a:blip r:embed="rId4">
              <a:alphaModFix/>
            </a:blip>
            <a:stretch>
              <a:fillRect/>
            </a:stretch>
          </p:blipFill>
          <p:spPr>
            <a:xfrm>
              <a:off x="7010141" y="698354"/>
              <a:ext cx="1179459" cy="1010951"/>
            </a:xfrm>
            <a:prstGeom prst="rect">
              <a:avLst/>
            </a:prstGeom>
            <a:noFill/>
            <a:ln>
              <a:noFill/>
            </a:ln>
          </p:spPr>
        </p:pic>
        <p:sp>
          <p:nvSpPr>
            <p:cNvPr id="1099" name="Google Shape;1099;p80"/>
            <p:cNvSpPr/>
            <p:nvPr/>
          </p:nvSpPr>
          <p:spPr>
            <a:xfrm>
              <a:off x="6967392" y="1286932"/>
              <a:ext cx="448500" cy="422400"/>
            </a:xfrm>
            <a:prstGeom prst="ellipse">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80"/>
            <p:cNvPicPr preferRelativeResize="0"/>
            <p:nvPr/>
          </p:nvPicPr>
          <p:blipFill>
            <a:blip r:embed="rId5">
              <a:alphaModFix/>
            </a:blip>
            <a:stretch>
              <a:fillRect/>
            </a:stretch>
          </p:blipFill>
          <p:spPr>
            <a:xfrm>
              <a:off x="7034100" y="1353504"/>
              <a:ext cx="315032" cy="289230"/>
            </a:xfrm>
            <a:prstGeom prst="rect">
              <a:avLst/>
            </a:prstGeom>
            <a:noFill/>
            <a:ln>
              <a:noFill/>
            </a:ln>
          </p:spPr>
        </p:pic>
      </p:grpSp>
      <p:grpSp>
        <p:nvGrpSpPr>
          <p:cNvPr id="1101" name="Google Shape;1101;p80"/>
          <p:cNvGrpSpPr/>
          <p:nvPr/>
        </p:nvGrpSpPr>
        <p:grpSpPr>
          <a:xfrm>
            <a:off x="6719854" y="2062955"/>
            <a:ext cx="720464" cy="618528"/>
            <a:chOff x="4124636" y="1853613"/>
            <a:chExt cx="1257794" cy="1010832"/>
          </a:xfrm>
        </p:grpSpPr>
        <p:pic>
          <p:nvPicPr>
            <p:cNvPr id="1102" name="Google Shape;1102;p80"/>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103" name="Google Shape;1103;p80"/>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80"/>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105" name="Google Shape;1105;p80"/>
          <p:cNvGrpSpPr/>
          <p:nvPr/>
        </p:nvGrpSpPr>
        <p:grpSpPr>
          <a:xfrm>
            <a:off x="7475429" y="2062955"/>
            <a:ext cx="720464" cy="618528"/>
            <a:chOff x="4124636" y="1853613"/>
            <a:chExt cx="1257794" cy="1010832"/>
          </a:xfrm>
        </p:grpSpPr>
        <p:pic>
          <p:nvPicPr>
            <p:cNvPr id="1106" name="Google Shape;1106;p80"/>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107" name="Google Shape;1107;p80"/>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80"/>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109" name="Google Shape;1109;p80"/>
          <p:cNvGrpSpPr/>
          <p:nvPr/>
        </p:nvGrpSpPr>
        <p:grpSpPr>
          <a:xfrm>
            <a:off x="5964266" y="2062955"/>
            <a:ext cx="720464" cy="618528"/>
            <a:chOff x="4124636" y="1853613"/>
            <a:chExt cx="1257794" cy="1010832"/>
          </a:xfrm>
        </p:grpSpPr>
        <p:pic>
          <p:nvPicPr>
            <p:cNvPr id="1110" name="Google Shape;1110;p80"/>
            <p:cNvPicPr preferRelativeResize="0"/>
            <p:nvPr/>
          </p:nvPicPr>
          <p:blipFill>
            <a:blip r:embed="rId6">
              <a:alphaModFix/>
            </a:blip>
            <a:stretch>
              <a:fillRect/>
            </a:stretch>
          </p:blipFill>
          <p:spPr>
            <a:xfrm>
              <a:off x="4202986" y="1853613"/>
              <a:ext cx="1179444" cy="1010832"/>
            </a:xfrm>
            <a:prstGeom prst="rect">
              <a:avLst/>
            </a:prstGeom>
            <a:noFill/>
            <a:ln>
              <a:noFill/>
            </a:ln>
          </p:spPr>
        </p:pic>
        <p:sp>
          <p:nvSpPr>
            <p:cNvPr id="1111" name="Google Shape;1111;p80"/>
            <p:cNvSpPr/>
            <p:nvPr/>
          </p:nvSpPr>
          <p:spPr>
            <a:xfrm>
              <a:off x="4124636" y="2442122"/>
              <a:ext cx="448200" cy="422100"/>
            </a:xfrm>
            <a:prstGeom prst="ellipse">
              <a:avLst/>
            </a:prstGeom>
            <a:solidFill>
              <a:srgbClr val="434343"/>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2" name="Google Shape;1112;p80"/>
            <p:cNvPicPr preferRelativeResize="0"/>
            <p:nvPr/>
          </p:nvPicPr>
          <p:blipFill>
            <a:blip r:embed="rId7">
              <a:alphaModFix/>
            </a:blip>
            <a:stretch>
              <a:fillRect/>
            </a:stretch>
          </p:blipFill>
          <p:spPr>
            <a:xfrm>
              <a:off x="4223759" y="2538592"/>
              <a:ext cx="250207" cy="229391"/>
            </a:xfrm>
            <a:prstGeom prst="rect">
              <a:avLst/>
            </a:prstGeom>
            <a:noFill/>
            <a:ln>
              <a:noFill/>
            </a:ln>
          </p:spPr>
        </p:pic>
      </p:grpSp>
      <p:grpSp>
        <p:nvGrpSpPr>
          <p:cNvPr id="1113" name="Google Shape;1113;p80"/>
          <p:cNvGrpSpPr/>
          <p:nvPr/>
        </p:nvGrpSpPr>
        <p:grpSpPr>
          <a:xfrm>
            <a:off x="4747760" y="3404918"/>
            <a:ext cx="611365" cy="485098"/>
            <a:chOff x="6929589" y="3530850"/>
            <a:chExt cx="1260027" cy="1010832"/>
          </a:xfrm>
        </p:grpSpPr>
        <p:pic>
          <p:nvPicPr>
            <p:cNvPr id="1114" name="Google Shape;1114;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15" name="Google Shape;1115;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6" name="Google Shape;1116;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17" name="Google Shape;1117;p80"/>
          <p:cNvGrpSpPr/>
          <p:nvPr/>
        </p:nvGrpSpPr>
        <p:grpSpPr>
          <a:xfrm>
            <a:off x="5408947" y="3404918"/>
            <a:ext cx="611365" cy="485098"/>
            <a:chOff x="6929589" y="3530850"/>
            <a:chExt cx="1260027" cy="1010832"/>
          </a:xfrm>
        </p:grpSpPr>
        <p:pic>
          <p:nvPicPr>
            <p:cNvPr id="1118" name="Google Shape;1118;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19" name="Google Shape;1119;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0" name="Google Shape;1120;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21" name="Google Shape;1121;p80"/>
          <p:cNvGrpSpPr/>
          <p:nvPr/>
        </p:nvGrpSpPr>
        <p:grpSpPr>
          <a:xfrm>
            <a:off x="4086594" y="3936575"/>
            <a:ext cx="611365" cy="485098"/>
            <a:chOff x="6929589" y="3530850"/>
            <a:chExt cx="1260027" cy="1010832"/>
          </a:xfrm>
        </p:grpSpPr>
        <p:pic>
          <p:nvPicPr>
            <p:cNvPr id="1122" name="Google Shape;1122;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23" name="Google Shape;1123;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4" name="Google Shape;1124;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25" name="Google Shape;1125;p80"/>
          <p:cNvGrpSpPr/>
          <p:nvPr/>
        </p:nvGrpSpPr>
        <p:grpSpPr>
          <a:xfrm>
            <a:off x="4747770" y="3936575"/>
            <a:ext cx="611365" cy="485098"/>
            <a:chOff x="6929589" y="3530850"/>
            <a:chExt cx="1260027" cy="1010832"/>
          </a:xfrm>
        </p:grpSpPr>
        <p:pic>
          <p:nvPicPr>
            <p:cNvPr id="1126" name="Google Shape;1126;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27" name="Google Shape;1127;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8" name="Google Shape;1128;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29" name="Google Shape;1129;p80"/>
          <p:cNvGrpSpPr/>
          <p:nvPr/>
        </p:nvGrpSpPr>
        <p:grpSpPr>
          <a:xfrm>
            <a:off x="5408957" y="3936575"/>
            <a:ext cx="611365" cy="485098"/>
            <a:chOff x="6929589" y="3530850"/>
            <a:chExt cx="1260027" cy="1010832"/>
          </a:xfrm>
        </p:grpSpPr>
        <p:pic>
          <p:nvPicPr>
            <p:cNvPr id="1130" name="Google Shape;1130;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31" name="Google Shape;1131;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2" name="Google Shape;1132;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33" name="Google Shape;1133;p80"/>
          <p:cNvGrpSpPr/>
          <p:nvPr/>
        </p:nvGrpSpPr>
        <p:grpSpPr>
          <a:xfrm>
            <a:off x="6421848" y="3404918"/>
            <a:ext cx="611365" cy="485098"/>
            <a:chOff x="6929589" y="3530850"/>
            <a:chExt cx="1260027" cy="1010832"/>
          </a:xfrm>
        </p:grpSpPr>
        <p:pic>
          <p:nvPicPr>
            <p:cNvPr id="1134" name="Google Shape;1134;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35" name="Google Shape;1135;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 name="Google Shape;1136;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37" name="Google Shape;1137;p80"/>
          <p:cNvGrpSpPr/>
          <p:nvPr/>
        </p:nvGrpSpPr>
        <p:grpSpPr>
          <a:xfrm>
            <a:off x="7083024" y="3404918"/>
            <a:ext cx="611365" cy="485098"/>
            <a:chOff x="6929589" y="3530850"/>
            <a:chExt cx="1260027" cy="1010832"/>
          </a:xfrm>
        </p:grpSpPr>
        <p:pic>
          <p:nvPicPr>
            <p:cNvPr id="1138" name="Google Shape;1138;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39" name="Google Shape;1139;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0" name="Google Shape;1140;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41" name="Google Shape;1141;p80"/>
          <p:cNvGrpSpPr/>
          <p:nvPr/>
        </p:nvGrpSpPr>
        <p:grpSpPr>
          <a:xfrm>
            <a:off x="7744211" y="3404918"/>
            <a:ext cx="611365" cy="485098"/>
            <a:chOff x="6929589" y="3530850"/>
            <a:chExt cx="1260027" cy="1010832"/>
          </a:xfrm>
        </p:grpSpPr>
        <p:pic>
          <p:nvPicPr>
            <p:cNvPr id="1142" name="Google Shape;1142;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43" name="Google Shape;1143;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45" name="Google Shape;1145;p80"/>
          <p:cNvGrpSpPr/>
          <p:nvPr/>
        </p:nvGrpSpPr>
        <p:grpSpPr>
          <a:xfrm>
            <a:off x="6421858" y="3936575"/>
            <a:ext cx="611365" cy="485098"/>
            <a:chOff x="6929589" y="3530850"/>
            <a:chExt cx="1260027" cy="1010832"/>
          </a:xfrm>
        </p:grpSpPr>
        <p:pic>
          <p:nvPicPr>
            <p:cNvPr id="1146" name="Google Shape;1146;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47" name="Google Shape;1147;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49" name="Google Shape;1149;p80"/>
          <p:cNvGrpSpPr/>
          <p:nvPr/>
        </p:nvGrpSpPr>
        <p:grpSpPr>
          <a:xfrm>
            <a:off x="7083035" y="3936575"/>
            <a:ext cx="611365" cy="485098"/>
            <a:chOff x="6929589" y="3530850"/>
            <a:chExt cx="1260027" cy="1010832"/>
          </a:xfrm>
        </p:grpSpPr>
        <p:pic>
          <p:nvPicPr>
            <p:cNvPr id="1150" name="Google Shape;1150;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51" name="Google Shape;1151;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80"/>
            <p:cNvPicPr preferRelativeResize="0"/>
            <p:nvPr/>
          </p:nvPicPr>
          <p:blipFill>
            <a:blip r:embed="rId9">
              <a:alphaModFix/>
            </a:blip>
            <a:stretch>
              <a:fillRect/>
            </a:stretch>
          </p:blipFill>
          <p:spPr>
            <a:xfrm>
              <a:off x="7010175" y="4186113"/>
              <a:ext cx="315028" cy="288818"/>
            </a:xfrm>
            <a:prstGeom prst="rect">
              <a:avLst/>
            </a:prstGeom>
            <a:noFill/>
            <a:ln>
              <a:noFill/>
            </a:ln>
          </p:spPr>
        </p:pic>
      </p:grpSp>
      <p:grpSp>
        <p:nvGrpSpPr>
          <p:cNvPr id="1153" name="Google Shape;1153;p80"/>
          <p:cNvGrpSpPr/>
          <p:nvPr/>
        </p:nvGrpSpPr>
        <p:grpSpPr>
          <a:xfrm>
            <a:off x="7744222" y="3936575"/>
            <a:ext cx="611365" cy="485098"/>
            <a:chOff x="6929589" y="3530850"/>
            <a:chExt cx="1260027" cy="1010832"/>
          </a:xfrm>
        </p:grpSpPr>
        <p:pic>
          <p:nvPicPr>
            <p:cNvPr id="1154" name="Google Shape;1154;p80"/>
            <p:cNvPicPr preferRelativeResize="0"/>
            <p:nvPr/>
          </p:nvPicPr>
          <p:blipFill>
            <a:blip r:embed="rId8">
              <a:alphaModFix/>
            </a:blip>
            <a:stretch>
              <a:fillRect/>
            </a:stretch>
          </p:blipFill>
          <p:spPr>
            <a:xfrm>
              <a:off x="7010172" y="3530850"/>
              <a:ext cx="1179444" cy="1010832"/>
            </a:xfrm>
            <a:prstGeom prst="rect">
              <a:avLst/>
            </a:prstGeom>
            <a:noFill/>
            <a:ln>
              <a:noFill/>
            </a:ln>
          </p:spPr>
        </p:pic>
        <p:sp>
          <p:nvSpPr>
            <p:cNvPr id="1155" name="Google Shape;1155;p80"/>
            <p:cNvSpPr/>
            <p:nvPr/>
          </p:nvSpPr>
          <p:spPr>
            <a:xfrm>
              <a:off x="6929589" y="4119359"/>
              <a:ext cx="448200" cy="422100"/>
            </a:xfrm>
            <a:prstGeom prst="ellipse">
              <a:avLst/>
            </a:prstGeom>
            <a:solidFill>
              <a:srgbClr val="C27BA0"/>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0"/>
            <p:cNvPicPr preferRelativeResize="0"/>
            <p:nvPr/>
          </p:nvPicPr>
          <p:blipFill>
            <a:blip r:embed="rId9">
              <a:alphaModFix/>
            </a:blip>
            <a:stretch>
              <a:fillRect/>
            </a:stretch>
          </p:blipFill>
          <p:spPr>
            <a:xfrm>
              <a:off x="7010175" y="4186113"/>
              <a:ext cx="315028" cy="288818"/>
            </a:xfrm>
            <a:prstGeom prst="rect">
              <a:avLst/>
            </a:prstGeom>
            <a:noFill/>
            <a:ln>
              <a:noFill/>
            </a:ln>
          </p:spPr>
        </p:pic>
      </p:grpSp>
      <p:pic>
        <p:nvPicPr>
          <p:cNvPr id="1157" name="Google Shape;1157;p80"/>
          <p:cNvPicPr preferRelativeResize="0"/>
          <p:nvPr/>
        </p:nvPicPr>
        <p:blipFill>
          <a:blip r:embed="rId11">
            <a:alphaModFix/>
          </a:blip>
          <a:stretch>
            <a:fillRect/>
          </a:stretch>
        </p:blipFill>
        <p:spPr>
          <a:xfrm>
            <a:off x="908850" y="2483650"/>
            <a:ext cx="468600" cy="468600"/>
          </a:xfrm>
          <a:prstGeom prst="rect">
            <a:avLst/>
          </a:prstGeom>
          <a:noFill/>
          <a:ln>
            <a:noFill/>
          </a:ln>
        </p:spPr>
      </p:pic>
      <p:pic>
        <p:nvPicPr>
          <p:cNvPr id="1158" name="Google Shape;1158;p80"/>
          <p:cNvPicPr preferRelativeResize="0"/>
          <p:nvPr/>
        </p:nvPicPr>
        <p:blipFill>
          <a:blip r:embed="rId12">
            <a:alphaModFix/>
          </a:blip>
          <a:stretch>
            <a:fillRect/>
          </a:stretch>
        </p:blipFill>
        <p:spPr>
          <a:xfrm>
            <a:off x="2127725" y="2520175"/>
            <a:ext cx="395550" cy="395550"/>
          </a:xfrm>
          <a:prstGeom prst="rect">
            <a:avLst/>
          </a:prstGeom>
          <a:noFill/>
          <a:ln>
            <a:noFill/>
          </a:ln>
        </p:spPr>
      </p:pic>
      <p:pic>
        <p:nvPicPr>
          <p:cNvPr id="1159" name="Google Shape;1159;p80"/>
          <p:cNvPicPr preferRelativeResize="0"/>
          <p:nvPr/>
        </p:nvPicPr>
        <p:blipFill>
          <a:blip r:embed="rId13">
            <a:alphaModFix/>
          </a:blip>
          <a:stretch>
            <a:fillRect/>
          </a:stretch>
        </p:blipFill>
        <p:spPr>
          <a:xfrm>
            <a:off x="1377450" y="3044675"/>
            <a:ext cx="626400" cy="626400"/>
          </a:xfrm>
          <a:prstGeom prst="rect">
            <a:avLst/>
          </a:prstGeom>
          <a:noFill/>
          <a:ln>
            <a:noFill/>
          </a:ln>
        </p:spPr>
      </p:pic>
      <p:sp>
        <p:nvSpPr>
          <p:cNvPr id="1160" name="Google Shape;1160;p80"/>
          <p:cNvSpPr/>
          <p:nvPr/>
        </p:nvSpPr>
        <p:spPr>
          <a:xfrm>
            <a:off x="3984575" y="1510473"/>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A few Jira Administrator</a:t>
            </a:r>
            <a:endParaRPr sz="1500">
              <a:latin typeface="Montserrat Medium"/>
              <a:ea typeface="Montserrat Medium"/>
              <a:cs typeface="Montserrat Medium"/>
              <a:sym typeface="Montserrat Medium"/>
            </a:endParaRPr>
          </a:p>
        </p:txBody>
      </p:sp>
      <p:sp>
        <p:nvSpPr>
          <p:cNvPr id="1161" name="Google Shape;1161;p80"/>
          <p:cNvSpPr/>
          <p:nvPr/>
        </p:nvSpPr>
        <p:spPr>
          <a:xfrm>
            <a:off x="3984575" y="2866661"/>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One or more Project Admin for each project</a:t>
            </a:r>
            <a:endParaRPr sz="1500">
              <a:latin typeface="Montserrat Medium"/>
              <a:ea typeface="Montserrat Medium"/>
              <a:cs typeface="Montserrat Medium"/>
              <a:sym typeface="Montserrat Medium"/>
            </a:endParaRPr>
          </a:p>
        </p:txBody>
      </p:sp>
      <p:sp>
        <p:nvSpPr>
          <p:cNvPr id="1162" name="Google Shape;1162;p80"/>
          <p:cNvSpPr/>
          <p:nvPr/>
        </p:nvSpPr>
        <p:spPr>
          <a:xfrm>
            <a:off x="659250" y="1155300"/>
            <a:ext cx="2250194" cy="3066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EAD1DC"/>
                </a:solidFill>
                <a:latin typeface="Arial"/>
              </a:rPr>
              <a:t>COMPANY</a:t>
            </a:r>
          </a:p>
        </p:txBody>
      </p:sp>
      <p:sp>
        <p:nvSpPr>
          <p:cNvPr id="1163" name="Google Shape;1163;p80"/>
          <p:cNvSpPr/>
          <p:nvPr/>
        </p:nvSpPr>
        <p:spPr>
          <a:xfrm>
            <a:off x="3984575" y="4592461"/>
            <a:ext cx="4473000" cy="367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500">
                <a:latin typeface="Montserrat Medium"/>
                <a:ea typeface="Montserrat Medium"/>
                <a:cs typeface="Montserrat Medium"/>
                <a:sym typeface="Montserrat Medium"/>
              </a:rPr>
              <a:t>Many Team Members</a:t>
            </a:r>
            <a:endParaRPr sz="1500">
              <a:latin typeface="Montserrat Medium"/>
              <a:ea typeface="Montserrat Medium"/>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67" name="Shape 1167"/>
        <p:cNvGrpSpPr/>
        <p:nvPr/>
      </p:nvGrpSpPr>
      <p:grpSpPr>
        <a:xfrm>
          <a:off x="0" y="0"/>
          <a:ext cx="0" cy="0"/>
          <a:chOff x="0" y="0"/>
          <a:chExt cx="0" cy="0"/>
        </a:xfrm>
      </p:grpSpPr>
      <p:sp>
        <p:nvSpPr>
          <p:cNvPr id="1168" name="Google Shape;1168;p81"/>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9" name="Google Shape;1169;p81"/>
          <p:cNvPicPr preferRelativeResize="0"/>
          <p:nvPr/>
        </p:nvPicPr>
        <p:blipFill>
          <a:blip r:embed="rId3">
            <a:alphaModFix/>
          </a:blip>
          <a:stretch>
            <a:fillRect/>
          </a:stretch>
        </p:blipFill>
        <p:spPr>
          <a:xfrm>
            <a:off x="5857200" y="1061799"/>
            <a:ext cx="3140600" cy="3140600"/>
          </a:xfrm>
          <a:prstGeom prst="rect">
            <a:avLst/>
          </a:prstGeom>
          <a:noFill/>
          <a:ln>
            <a:noFill/>
          </a:ln>
        </p:spPr>
      </p:pic>
      <p:pic>
        <p:nvPicPr>
          <p:cNvPr id="1170" name="Google Shape;1170;p81"/>
          <p:cNvPicPr preferRelativeResize="0"/>
          <p:nvPr/>
        </p:nvPicPr>
        <p:blipFill>
          <a:blip r:embed="rId4">
            <a:alphaModFix/>
          </a:blip>
          <a:stretch>
            <a:fillRect/>
          </a:stretch>
        </p:blipFill>
        <p:spPr>
          <a:xfrm>
            <a:off x="2442850" y="847000"/>
            <a:ext cx="1219200" cy="1219200"/>
          </a:xfrm>
          <a:prstGeom prst="rect">
            <a:avLst/>
          </a:prstGeom>
          <a:noFill/>
          <a:ln>
            <a:noFill/>
          </a:ln>
        </p:spPr>
      </p:pic>
      <p:sp>
        <p:nvSpPr>
          <p:cNvPr id="1171" name="Google Shape;1171;p81"/>
          <p:cNvSpPr txBox="1"/>
          <p:nvPr/>
        </p:nvSpPr>
        <p:spPr>
          <a:xfrm>
            <a:off x="664725" y="2056150"/>
            <a:ext cx="54018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3100">
                <a:solidFill>
                  <a:srgbClr val="4A86E8"/>
                </a:solidFill>
                <a:latin typeface="Proxima Nova Semibold"/>
                <a:ea typeface="Proxima Nova Semibold"/>
                <a:cs typeface="Proxima Nova Semibold"/>
                <a:sym typeface="Proxima Nova Semibold"/>
              </a:rPr>
              <a:t>Who controls what Jira products you have access to and what you can do in Jira?</a:t>
            </a:r>
            <a:endParaRPr sz="3100">
              <a:solidFill>
                <a:srgbClr val="4A86E8"/>
              </a:solidFill>
              <a:latin typeface="Proxima Nova Semibold"/>
              <a:ea typeface="Proxima Nova Semibold"/>
              <a:cs typeface="Proxima Nova Semibold"/>
              <a:sym typeface="Proxima Nova Semibold"/>
            </a:endParaRPr>
          </a:p>
        </p:txBody>
      </p:sp>
      <p:pic>
        <p:nvPicPr>
          <p:cNvPr id="1172" name="Google Shape;1172;p81">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173" name="Google Shape;1173;p81">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82"/>
          <p:cNvSpPr txBox="1"/>
          <p:nvPr>
            <p:ph type="ctrTitle"/>
          </p:nvPr>
        </p:nvSpPr>
        <p:spPr>
          <a:xfrm>
            <a:off x="1085850" y="2304733"/>
            <a:ext cx="4676700" cy="534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Jira Integrations</a:t>
            </a:r>
            <a:endParaRPr sz="3600">
              <a:solidFill>
                <a:srgbClr val="741B47"/>
              </a:solidFill>
              <a:latin typeface="Raleway Medium"/>
              <a:ea typeface="Raleway Medium"/>
              <a:cs typeface="Raleway Medium"/>
              <a:sym typeface="Raleway Medium"/>
            </a:endParaRPr>
          </a:p>
        </p:txBody>
      </p:sp>
      <p:sp>
        <p:nvSpPr>
          <p:cNvPr id="1179" name="Google Shape;1179;p8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7</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85" name="Google Shape;1185;p8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Jira Integrations</a:t>
            </a:r>
            <a:endParaRPr sz="4000">
              <a:solidFill>
                <a:srgbClr val="419DD3"/>
              </a:solidFill>
              <a:latin typeface="Raleway Medium"/>
              <a:ea typeface="Raleway Medium"/>
              <a:cs typeface="Raleway Medium"/>
              <a:sym typeface="Raleway Medium"/>
            </a:endParaRPr>
          </a:p>
        </p:txBody>
      </p:sp>
      <p:sp>
        <p:nvSpPr>
          <p:cNvPr id="1186" name="Google Shape;1186;p83"/>
          <p:cNvSpPr/>
          <p:nvPr/>
        </p:nvSpPr>
        <p:spPr>
          <a:xfrm>
            <a:off x="277175" y="933250"/>
            <a:ext cx="2036700" cy="626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3"/>
          <p:cNvSpPr/>
          <p:nvPr/>
        </p:nvSpPr>
        <p:spPr>
          <a:xfrm>
            <a:off x="2454425" y="933250"/>
            <a:ext cx="2036700" cy="626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3"/>
          <p:cNvSpPr/>
          <p:nvPr/>
        </p:nvSpPr>
        <p:spPr>
          <a:xfrm>
            <a:off x="4642275" y="933250"/>
            <a:ext cx="2036700" cy="62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3"/>
          <p:cNvSpPr/>
          <p:nvPr/>
        </p:nvSpPr>
        <p:spPr>
          <a:xfrm>
            <a:off x="6830125" y="933250"/>
            <a:ext cx="2036700" cy="6264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3"/>
          <p:cNvSpPr txBox="1"/>
          <p:nvPr/>
        </p:nvSpPr>
        <p:spPr>
          <a:xfrm>
            <a:off x="479375" y="1012900"/>
            <a:ext cx="1632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500">
                <a:solidFill>
                  <a:srgbClr val="741B47"/>
                </a:solidFill>
                <a:latin typeface="Montserrat"/>
                <a:ea typeface="Montserrat"/>
                <a:cs typeface="Montserrat"/>
                <a:sym typeface="Montserrat"/>
              </a:rPr>
              <a:t>Design teams</a:t>
            </a:r>
            <a:endParaRPr b="1" sz="1500">
              <a:solidFill>
                <a:srgbClr val="741B47"/>
              </a:solidFill>
              <a:latin typeface="Montserrat"/>
              <a:ea typeface="Montserrat"/>
              <a:cs typeface="Montserrat"/>
              <a:sym typeface="Montserrat"/>
            </a:endParaRPr>
          </a:p>
        </p:txBody>
      </p:sp>
      <p:pic>
        <p:nvPicPr>
          <p:cNvPr id="1191" name="Google Shape;1191;p83"/>
          <p:cNvPicPr preferRelativeResize="0"/>
          <p:nvPr/>
        </p:nvPicPr>
        <p:blipFill>
          <a:blip r:embed="rId3">
            <a:alphaModFix/>
          </a:blip>
          <a:stretch>
            <a:fillRect/>
          </a:stretch>
        </p:blipFill>
        <p:spPr>
          <a:xfrm>
            <a:off x="133800" y="1649700"/>
            <a:ext cx="1140566" cy="760724"/>
          </a:xfrm>
          <a:prstGeom prst="rect">
            <a:avLst/>
          </a:prstGeom>
          <a:noFill/>
          <a:ln>
            <a:noFill/>
          </a:ln>
        </p:spPr>
      </p:pic>
      <p:pic>
        <p:nvPicPr>
          <p:cNvPr id="1192" name="Google Shape;1192;p83"/>
          <p:cNvPicPr preferRelativeResize="0"/>
          <p:nvPr/>
        </p:nvPicPr>
        <p:blipFill>
          <a:blip r:embed="rId4">
            <a:alphaModFix/>
          </a:blip>
          <a:stretch>
            <a:fillRect/>
          </a:stretch>
        </p:blipFill>
        <p:spPr>
          <a:xfrm>
            <a:off x="1282511" y="2402051"/>
            <a:ext cx="1140566" cy="760724"/>
          </a:xfrm>
          <a:prstGeom prst="rect">
            <a:avLst/>
          </a:prstGeom>
          <a:noFill/>
          <a:ln>
            <a:noFill/>
          </a:ln>
        </p:spPr>
      </p:pic>
      <p:pic>
        <p:nvPicPr>
          <p:cNvPr id="1193" name="Google Shape;1193;p83"/>
          <p:cNvPicPr preferRelativeResize="0"/>
          <p:nvPr/>
        </p:nvPicPr>
        <p:blipFill>
          <a:blip r:embed="rId5">
            <a:alphaModFix/>
          </a:blip>
          <a:stretch>
            <a:fillRect/>
          </a:stretch>
        </p:blipFill>
        <p:spPr>
          <a:xfrm>
            <a:off x="1282516" y="3929501"/>
            <a:ext cx="1140566" cy="760724"/>
          </a:xfrm>
          <a:prstGeom prst="rect">
            <a:avLst/>
          </a:prstGeom>
          <a:noFill/>
          <a:ln>
            <a:noFill/>
          </a:ln>
        </p:spPr>
      </p:pic>
      <p:pic>
        <p:nvPicPr>
          <p:cNvPr id="1194" name="Google Shape;1194;p83"/>
          <p:cNvPicPr preferRelativeResize="0"/>
          <p:nvPr/>
        </p:nvPicPr>
        <p:blipFill>
          <a:blip r:embed="rId6">
            <a:alphaModFix/>
          </a:blip>
          <a:stretch>
            <a:fillRect/>
          </a:stretch>
        </p:blipFill>
        <p:spPr>
          <a:xfrm>
            <a:off x="133809" y="3165376"/>
            <a:ext cx="1140566" cy="760724"/>
          </a:xfrm>
          <a:prstGeom prst="rect">
            <a:avLst/>
          </a:prstGeom>
          <a:noFill/>
          <a:ln>
            <a:noFill/>
          </a:ln>
        </p:spPr>
      </p:pic>
      <p:sp>
        <p:nvSpPr>
          <p:cNvPr id="1195" name="Google Shape;1195;p83"/>
          <p:cNvSpPr txBox="1"/>
          <p:nvPr/>
        </p:nvSpPr>
        <p:spPr>
          <a:xfrm>
            <a:off x="2661925" y="1012900"/>
            <a:ext cx="16323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IT</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196" name="Google Shape;1196;p83"/>
          <p:cNvPicPr preferRelativeResize="0"/>
          <p:nvPr/>
        </p:nvPicPr>
        <p:blipFill>
          <a:blip r:embed="rId7">
            <a:alphaModFix/>
          </a:blip>
          <a:stretch>
            <a:fillRect/>
          </a:stretch>
        </p:blipFill>
        <p:spPr>
          <a:xfrm>
            <a:off x="2404975" y="1698500"/>
            <a:ext cx="1106855" cy="707909"/>
          </a:xfrm>
          <a:prstGeom prst="rect">
            <a:avLst/>
          </a:prstGeom>
          <a:noFill/>
          <a:ln>
            <a:noFill/>
          </a:ln>
        </p:spPr>
      </p:pic>
      <p:pic>
        <p:nvPicPr>
          <p:cNvPr id="1197" name="Google Shape;1197;p83"/>
          <p:cNvPicPr preferRelativeResize="0"/>
          <p:nvPr/>
        </p:nvPicPr>
        <p:blipFill>
          <a:blip r:embed="rId8">
            <a:alphaModFix/>
          </a:blip>
          <a:stretch>
            <a:fillRect/>
          </a:stretch>
        </p:blipFill>
        <p:spPr>
          <a:xfrm>
            <a:off x="3511565" y="2441947"/>
            <a:ext cx="1106855" cy="707909"/>
          </a:xfrm>
          <a:prstGeom prst="rect">
            <a:avLst/>
          </a:prstGeom>
          <a:noFill/>
          <a:ln>
            <a:noFill/>
          </a:ln>
        </p:spPr>
      </p:pic>
      <p:pic>
        <p:nvPicPr>
          <p:cNvPr id="1198" name="Google Shape;1198;p83"/>
          <p:cNvPicPr preferRelativeResize="0"/>
          <p:nvPr/>
        </p:nvPicPr>
        <p:blipFill>
          <a:blip r:embed="rId9">
            <a:alphaModFix/>
          </a:blip>
          <a:stretch>
            <a:fillRect/>
          </a:stretch>
        </p:blipFill>
        <p:spPr>
          <a:xfrm>
            <a:off x="2405317" y="3191859"/>
            <a:ext cx="1106855" cy="707909"/>
          </a:xfrm>
          <a:prstGeom prst="rect">
            <a:avLst/>
          </a:prstGeom>
          <a:noFill/>
          <a:ln>
            <a:noFill/>
          </a:ln>
        </p:spPr>
      </p:pic>
      <p:pic>
        <p:nvPicPr>
          <p:cNvPr id="1199" name="Google Shape;1199;p83"/>
          <p:cNvPicPr preferRelativeResize="0"/>
          <p:nvPr/>
        </p:nvPicPr>
        <p:blipFill>
          <a:blip r:embed="rId10">
            <a:alphaModFix/>
          </a:blip>
          <a:stretch>
            <a:fillRect/>
          </a:stretch>
        </p:blipFill>
        <p:spPr>
          <a:xfrm>
            <a:off x="3511819" y="3928840"/>
            <a:ext cx="1106855" cy="707909"/>
          </a:xfrm>
          <a:prstGeom prst="rect">
            <a:avLst/>
          </a:prstGeom>
          <a:noFill/>
          <a:ln>
            <a:noFill/>
          </a:ln>
        </p:spPr>
      </p:pic>
      <p:sp>
        <p:nvSpPr>
          <p:cNvPr id="1200" name="Google Shape;1200;p83"/>
          <p:cNvSpPr txBox="1"/>
          <p:nvPr/>
        </p:nvSpPr>
        <p:spPr>
          <a:xfrm>
            <a:off x="4687000" y="1012900"/>
            <a:ext cx="19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Business</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201" name="Google Shape;1201;p83"/>
          <p:cNvPicPr preferRelativeResize="0"/>
          <p:nvPr/>
        </p:nvPicPr>
        <p:blipFill>
          <a:blip r:embed="rId11">
            <a:alphaModFix/>
          </a:blip>
          <a:stretch>
            <a:fillRect/>
          </a:stretch>
        </p:blipFill>
        <p:spPr>
          <a:xfrm>
            <a:off x="4617575" y="1692700"/>
            <a:ext cx="1034723" cy="707243"/>
          </a:xfrm>
          <a:prstGeom prst="rect">
            <a:avLst/>
          </a:prstGeom>
          <a:noFill/>
          <a:ln>
            <a:noFill/>
          </a:ln>
        </p:spPr>
      </p:pic>
      <p:pic>
        <p:nvPicPr>
          <p:cNvPr id="1202" name="Google Shape;1202;p83"/>
          <p:cNvPicPr preferRelativeResize="0"/>
          <p:nvPr/>
        </p:nvPicPr>
        <p:blipFill>
          <a:blip r:embed="rId12">
            <a:alphaModFix/>
          </a:blip>
          <a:stretch>
            <a:fillRect/>
          </a:stretch>
        </p:blipFill>
        <p:spPr>
          <a:xfrm>
            <a:off x="5706890" y="2450802"/>
            <a:ext cx="1034723" cy="707243"/>
          </a:xfrm>
          <a:prstGeom prst="rect">
            <a:avLst/>
          </a:prstGeom>
          <a:noFill/>
          <a:ln>
            <a:noFill/>
          </a:ln>
        </p:spPr>
      </p:pic>
      <p:pic>
        <p:nvPicPr>
          <p:cNvPr id="1203" name="Google Shape;1203;p83"/>
          <p:cNvPicPr preferRelativeResize="0"/>
          <p:nvPr/>
        </p:nvPicPr>
        <p:blipFill>
          <a:blip r:embed="rId13">
            <a:alphaModFix/>
          </a:blip>
          <a:stretch>
            <a:fillRect/>
          </a:stretch>
        </p:blipFill>
        <p:spPr>
          <a:xfrm>
            <a:off x="4643107" y="3211449"/>
            <a:ext cx="1034723" cy="707243"/>
          </a:xfrm>
          <a:prstGeom prst="rect">
            <a:avLst/>
          </a:prstGeom>
          <a:noFill/>
          <a:ln>
            <a:noFill/>
          </a:ln>
        </p:spPr>
      </p:pic>
      <p:pic>
        <p:nvPicPr>
          <p:cNvPr id="1204" name="Google Shape;1204;p83"/>
          <p:cNvPicPr preferRelativeResize="0"/>
          <p:nvPr/>
        </p:nvPicPr>
        <p:blipFill>
          <a:blip r:embed="rId14">
            <a:alphaModFix/>
          </a:blip>
          <a:stretch>
            <a:fillRect/>
          </a:stretch>
        </p:blipFill>
        <p:spPr>
          <a:xfrm>
            <a:off x="5706902" y="3929507"/>
            <a:ext cx="1034723" cy="707243"/>
          </a:xfrm>
          <a:prstGeom prst="rect">
            <a:avLst/>
          </a:prstGeom>
          <a:noFill/>
          <a:ln>
            <a:noFill/>
          </a:ln>
        </p:spPr>
      </p:pic>
      <p:sp>
        <p:nvSpPr>
          <p:cNvPr id="1205" name="Google Shape;1205;p83"/>
          <p:cNvSpPr txBox="1"/>
          <p:nvPr/>
        </p:nvSpPr>
        <p:spPr>
          <a:xfrm>
            <a:off x="6741625" y="906700"/>
            <a:ext cx="2213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1500">
                <a:solidFill>
                  <a:srgbClr val="741B47"/>
                </a:solidFill>
                <a:latin typeface="Montserrat"/>
                <a:ea typeface="Montserrat"/>
                <a:cs typeface="Montserrat"/>
                <a:sym typeface="Montserrat"/>
              </a:rPr>
              <a:t>Software Engineering</a:t>
            </a:r>
            <a:r>
              <a:rPr b="1" lang="tr-TR" sz="1500">
                <a:solidFill>
                  <a:srgbClr val="741B47"/>
                </a:solidFill>
                <a:latin typeface="Montserrat"/>
                <a:ea typeface="Montserrat"/>
                <a:cs typeface="Montserrat"/>
                <a:sym typeface="Montserrat"/>
              </a:rPr>
              <a:t> teams</a:t>
            </a:r>
            <a:endParaRPr b="1" sz="1500">
              <a:solidFill>
                <a:srgbClr val="741B47"/>
              </a:solidFill>
              <a:latin typeface="Montserrat"/>
              <a:ea typeface="Montserrat"/>
              <a:cs typeface="Montserrat"/>
              <a:sym typeface="Montserrat"/>
            </a:endParaRPr>
          </a:p>
        </p:txBody>
      </p:sp>
      <p:pic>
        <p:nvPicPr>
          <p:cNvPr id="1206" name="Google Shape;1206;p83"/>
          <p:cNvPicPr preferRelativeResize="0"/>
          <p:nvPr/>
        </p:nvPicPr>
        <p:blipFill>
          <a:blip r:embed="rId15">
            <a:alphaModFix/>
          </a:blip>
          <a:stretch>
            <a:fillRect/>
          </a:stretch>
        </p:blipFill>
        <p:spPr>
          <a:xfrm>
            <a:off x="6786412" y="1756900"/>
            <a:ext cx="976092" cy="653522"/>
          </a:xfrm>
          <a:prstGeom prst="rect">
            <a:avLst/>
          </a:prstGeom>
          <a:noFill/>
          <a:ln>
            <a:noFill/>
          </a:ln>
        </p:spPr>
      </p:pic>
      <p:pic>
        <p:nvPicPr>
          <p:cNvPr id="1207" name="Google Shape;1207;p83"/>
          <p:cNvPicPr preferRelativeResize="0"/>
          <p:nvPr/>
        </p:nvPicPr>
        <p:blipFill>
          <a:blip r:embed="rId16">
            <a:alphaModFix/>
          </a:blip>
          <a:stretch>
            <a:fillRect/>
          </a:stretch>
        </p:blipFill>
        <p:spPr>
          <a:xfrm>
            <a:off x="7762493" y="2454855"/>
            <a:ext cx="976092" cy="653522"/>
          </a:xfrm>
          <a:prstGeom prst="rect">
            <a:avLst/>
          </a:prstGeom>
          <a:noFill/>
          <a:ln>
            <a:noFill/>
          </a:ln>
        </p:spPr>
      </p:pic>
      <p:pic>
        <p:nvPicPr>
          <p:cNvPr id="1208" name="Google Shape;1208;p83"/>
          <p:cNvPicPr preferRelativeResize="0"/>
          <p:nvPr/>
        </p:nvPicPr>
        <p:blipFill>
          <a:blip r:embed="rId17">
            <a:alphaModFix/>
          </a:blip>
          <a:stretch>
            <a:fillRect/>
          </a:stretch>
        </p:blipFill>
        <p:spPr>
          <a:xfrm>
            <a:off x="6786400" y="3160595"/>
            <a:ext cx="976092" cy="653522"/>
          </a:xfrm>
          <a:prstGeom prst="rect">
            <a:avLst/>
          </a:prstGeom>
          <a:noFill/>
          <a:ln>
            <a:noFill/>
          </a:ln>
        </p:spPr>
      </p:pic>
      <p:pic>
        <p:nvPicPr>
          <p:cNvPr id="1209" name="Google Shape;1209;p83"/>
          <p:cNvPicPr preferRelativeResize="0"/>
          <p:nvPr/>
        </p:nvPicPr>
        <p:blipFill>
          <a:blip r:embed="rId18">
            <a:alphaModFix/>
          </a:blip>
          <a:stretch>
            <a:fillRect/>
          </a:stretch>
        </p:blipFill>
        <p:spPr>
          <a:xfrm>
            <a:off x="7762495" y="3866354"/>
            <a:ext cx="976092" cy="653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37" name="Google Shape;437;p3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Jira?</a:t>
            </a:r>
            <a:endParaRPr sz="4000">
              <a:solidFill>
                <a:srgbClr val="419DD3"/>
              </a:solidFill>
              <a:latin typeface="Raleway Medium"/>
              <a:ea typeface="Raleway Medium"/>
              <a:cs typeface="Raleway Medium"/>
              <a:sym typeface="Raleway Medium"/>
            </a:endParaRPr>
          </a:p>
        </p:txBody>
      </p:sp>
      <p:grpSp>
        <p:nvGrpSpPr>
          <p:cNvPr id="438" name="Google Shape;438;p30"/>
          <p:cNvGrpSpPr/>
          <p:nvPr/>
        </p:nvGrpSpPr>
        <p:grpSpPr>
          <a:xfrm>
            <a:off x="814968" y="769919"/>
            <a:ext cx="3488531" cy="3832733"/>
            <a:chOff x="1303734" y="115633"/>
            <a:chExt cx="3488531" cy="3832733"/>
          </a:xfrm>
        </p:grpSpPr>
        <p:sp>
          <p:nvSpPr>
            <p:cNvPr id="439" name="Google Shape;439;p30"/>
            <p:cNvSpPr/>
            <p:nvPr/>
          </p:nvSpPr>
          <p:spPr>
            <a:xfrm>
              <a:off x="1443275" y="266803"/>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0" name="Google Shape;440;p30"/>
            <p:cNvSpPr txBox="1"/>
            <p:nvPr/>
          </p:nvSpPr>
          <p:spPr>
            <a:xfrm>
              <a:off x="1443275" y="266803"/>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Project </a:t>
              </a:r>
              <a:r>
                <a:rPr lang="tr-TR" sz="3000">
                  <a:solidFill>
                    <a:srgbClr val="1155CC"/>
                  </a:solidFill>
                  <a:latin typeface="Raleway SemiBold"/>
                  <a:ea typeface="Raleway SemiBold"/>
                  <a:cs typeface="Raleway SemiBold"/>
                  <a:sym typeface="Raleway SemiBold"/>
                </a:rPr>
                <a:t>M</a:t>
              </a:r>
              <a:r>
                <a:rPr b="0" i="0" lang="tr-TR" sz="3000" u="none" cap="none" strike="noStrike">
                  <a:solidFill>
                    <a:srgbClr val="1155CC"/>
                  </a:solidFill>
                  <a:latin typeface="Raleway SemiBold"/>
                  <a:ea typeface="Raleway SemiBold"/>
                  <a:cs typeface="Raleway SemiBold"/>
                  <a:sym typeface="Raleway SemiBold"/>
                </a:rPr>
                <a:t>anagement</a:t>
              </a:r>
              <a:endParaRPr b="0" i="0" sz="3000" u="none" cap="none" strike="noStrike">
                <a:solidFill>
                  <a:srgbClr val="1155CC"/>
                </a:solidFill>
                <a:latin typeface="Raleway SemiBold"/>
                <a:ea typeface="Raleway SemiBold"/>
                <a:cs typeface="Raleway SemiBold"/>
                <a:sym typeface="Raleway SemiBold"/>
              </a:endParaRPr>
            </a:p>
          </p:txBody>
        </p:sp>
        <p:sp>
          <p:nvSpPr>
            <p:cNvPr id="441" name="Google Shape;441;p30"/>
            <p:cNvSpPr/>
            <p:nvPr/>
          </p:nvSpPr>
          <p:spPr>
            <a:xfrm>
              <a:off x="1303734" y="115633"/>
              <a:ext cx="732591" cy="1098887"/>
            </a:xfrm>
            <a:prstGeom prst="rect">
              <a:avLst/>
            </a:prstGeom>
            <a:blipFill rotWithShape="1">
              <a:blip r:embed="rId3">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2" name="Google Shape;442;p30"/>
            <p:cNvSpPr/>
            <p:nvPr/>
          </p:nvSpPr>
          <p:spPr>
            <a:xfrm>
              <a:off x="1443275" y="1584305"/>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3" name="Google Shape;443;p30"/>
            <p:cNvSpPr txBox="1"/>
            <p:nvPr/>
          </p:nvSpPr>
          <p:spPr>
            <a:xfrm>
              <a:off x="1443275" y="1584305"/>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Issue </a:t>
              </a:r>
              <a:r>
                <a:rPr lang="tr-TR" sz="3000">
                  <a:solidFill>
                    <a:srgbClr val="1155CC"/>
                  </a:solidFill>
                  <a:latin typeface="Raleway SemiBold"/>
                  <a:ea typeface="Raleway SemiBold"/>
                  <a:cs typeface="Raleway SemiBold"/>
                  <a:sym typeface="Raleway SemiBold"/>
                </a:rPr>
                <a:t>T</a:t>
              </a:r>
              <a:r>
                <a:rPr b="0" i="0" lang="tr-TR" sz="3000" u="none" cap="none" strike="noStrike">
                  <a:solidFill>
                    <a:srgbClr val="1155CC"/>
                  </a:solidFill>
                  <a:latin typeface="Raleway SemiBold"/>
                  <a:ea typeface="Raleway SemiBold"/>
                  <a:cs typeface="Raleway SemiBold"/>
                  <a:sym typeface="Raleway SemiBold"/>
                </a:rPr>
                <a:t>racking</a:t>
              </a:r>
              <a:endParaRPr b="0" i="0" sz="3000" u="none" cap="none" strike="noStrike">
                <a:solidFill>
                  <a:srgbClr val="1155CC"/>
                </a:solidFill>
                <a:latin typeface="Raleway SemiBold"/>
                <a:ea typeface="Raleway SemiBold"/>
                <a:cs typeface="Raleway SemiBold"/>
                <a:sym typeface="Raleway SemiBold"/>
              </a:endParaRPr>
            </a:p>
          </p:txBody>
        </p:sp>
        <p:sp>
          <p:nvSpPr>
            <p:cNvPr id="444" name="Google Shape;444;p30"/>
            <p:cNvSpPr/>
            <p:nvPr/>
          </p:nvSpPr>
          <p:spPr>
            <a:xfrm>
              <a:off x="1303734" y="1433135"/>
              <a:ext cx="732591" cy="1098887"/>
            </a:xfrm>
            <a:prstGeom prst="rect">
              <a:avLst/>
            </a:prstGeom>
            <a:blipFill rotWithShape="1">
              <a:blip r:embed="rId4">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5" name="Google Shape;445;p30"/>
            <p:cNvSpPr/>
            <p:nvPr/>
          </p:nvSpPr>
          <p:spPr>
            <a:xfrm>
              <a:off x="1443275" y="2901807"/>
              <a:ext cx="3348990" cy="1046559"/>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446" name="Google Shape;446;p30"/>
            <p:cNvSpPr txBox="1"/>
            <p:nvPr/>
          </p:nvSpPr>
          <p:spPr>
            <a:xfrm>
              <a:off x="1443275" y="2901807"/>
              <a:ext cx="3348990" cy="1046559"/>
            </a:xfrm>
            <a:prstGeom prst="rect">
              <a:avLst/>
            </a:prstGeom>
            <a:noFill/>
            <a:ln>
              <a:noFill/>
            </a:ln>
          </p:spPr>
          <p:txBody>
            <a:bodyPr anchorCtr="0" anchor="ctr" bIns="114300" lIns="70885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Arial"/>
                <a:buNone/>
              </a:pPr>
              <a:r>
                <a:rPr b="0" i="0" lang="tr-TR" sz="3000" u="none" cap="none" strike="noStrike">
                  <a:solidFill>
                    <a:srgbClr val="1155CC"/>
                  </a:solidFill>
                  <a:latin typeface="Raleway SemiBold"/>
                  <a:ea typeface="Raleway SemiBold"/>
                  <a:cs typeface="Raleway SemiBold"/>
                  <a:sym typeface="Raleway SemiBold"/>
                </a:rPr>
                <a:t>Bug </a:t>
              </a:r>
              <a:br>
                <a:rPr b="0" i="0" lang="tr-TR" sz="3000" u="none" cap="none" strike="noStrike">
                  <a:solidFill>
                    <a:srgbClr val="1155CC"/>
                  </a:solidFill>
                  <a:latin typeface="Raleway SemiBold"/>
                  <a:ea typeface="Raleway SemiBold"/>
                  <a:cs typeface="Raleway SemiBold"/>
                  <a:sym typeface="Raleway SemiBold"/>
                </a:rPr>
              </a:br>
              <a:r>
                <a:rPr lang="tr-TR" sz="3000">
                  <a:solidFill>
                    <a:srgbClr val="1155CC"/>
                  </a:solidFill>
                  <a:latin typeface="Raleway SemiBold"/>
                  <a:ea typeface="Raleway SemiBold"/>
                  <a:cs typeface="Raleway SemiBold"/>
                  <a:sym typeface="Raleway SemiBold"/>
                </a:rPr>
                <a:t>T</a:t>
              </a:r>
              <a:r>
                <a:rPr b="0" i="0" lang="tr-TR" sz="3000" u="none" cap="none" strike="noStrike">
                  <a:solidFill>
                    <a:srgbClr val="1155CC"/>
                  </a:solidFill>
                  <a:latin typeface="Raleway SemiBold"/>
                  <a:ea typeface="Raleway SemiBold"/>
                  <a:cs typeface="Raleway SemiBold"/>
                  <a:sym typeface="Raleway SemiBold"/>
                </a:rPr>
                <a:t>racking</a:t>
              </a:r>
              <a:endParaRPr b="0" i="0" sz="3000" u="none" cap="none" strike="noStrike">
                <a:solidFill>
                  <a:srgbClr val="1155CC"/>
                </a:solidFill>
                <a:latin typeface="Raleway SemiBold"/>
                <a:ea typeface="Raleway SemiBold"/>
                <a:cs typeface="Raleway SemiBold"/>
                <a:sym typeface="Raleway SemiBold"/>
              </a:endParaRPr>
            </a:p>
          </p:txBody>
        </p:sp>
        <p:sp>
          <p:nvSpPr>
            <p:cNvPr id="447" name="Google Shape;447;p30"/>
            <p:cNvSpPr/>
            <p:nvPr/>
          </p:nvSpPr>
          <p:spPr>
            <a:xfrm>
              <a:off x="1303734" y="2750637"/>
              <a:ext cx="732591" cy="1098887"/>
            </a:xfrm>
            <a:prstGeom prst="rect">
              <a:avLst/>
            </a:prstGeom>
            <a:blipFill rotWithShape="1">
              <a:blip r:embed="rId5">
                <a:alphaModFix/>
              </a:blip>
              <a:stretch>
                <a:fillRect b="0" l="-24998" r="-24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grpSp>
      <p:pic>
        <p:nvPicPr>
          <p:cNvPr id="448" name="Google Shape;448;p30"/>
          <p:cNvPicPr preferRelativeResize="0"/>
          <p:nvPr/>
        </p:nvPicPr>
        <p:blipFill rotWithShape="1">
          <a:blip r:embed="rId6">
            <a:alphaModFix/>
          </a:blip>
          <a:srcRect b="0" l="0" r="0" t="0"/>
          <a:stretch/>
        </p:blipFill>
        <p:spPr>
          <a:xfrm>
            <a:off x="5390351" y="258949"/>
            <a:ext cx="2473700" cy="2473725"/>
          </a:xfrm>
          <a:prstGeom prst="rect">
            <a:avLst/>
          </a:prstGeom>
          <a:noFill/>
          <a:ln>
            <a:noFill/>
          </a:ln>
        </p:spPr>
      </p:pic>
      <p:pic>
        <p:nvPicPr>
          <p:cNvPr id="449" name="Google Shape;449;p30"/>
          <p:cNvPicPr preferRelativeResize="0"/>
          <p:nvPr/>
        </p:nvPicPr>
        <p:blipFill>
          <a:blip r:embed="rId7">
            <a:alphaModFix/>
          </a:blip>
          <a:stretch>
            <a:fillRect/>
          </a:stretch>
        </p:blipFill>
        <p:spPr>
          <a:xfrm>
            <a:off x="4664050" y="2673600"/>
            <a:ext cx="3926300" cy="1963150"/>
          </a:xfrm>
          <a:prstGeom prst="rect">
            <a:avLst/>
          </a:prstGeom>
          <a:noFill/>
          <a:ln>
            <a:noFill/>
          </a:ln>
        </p:spPr>
      </p:pic>
      <p:sp>
        <p:nvSpPr>
          <p:cNvPr id="450" name="Google Shape;450;p30">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5" name="Google Shape;1215;p84"/>
          <p:cNvSpPr txBox="1"/>
          <p:nvPr>
            <p:ph type="title"/>
          </p:nvPr>
        </p:nvSpPr>
        <p:spPr>
          <a:xfrm>
            <a:off x="431800" y="173800"/>
            <a:ext cx="38592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Funny Moment</a:t>
            </a:r>
            <a:endParaRPr sz="4000">
              <a:solidFill>
                <a:srgbClr val="419DD3"/>
              </a:solidFill>
              <a:latin typeface="Raleway Medium"/>
              <a:ea typeface="Raleway Medium"/>
              <a:cs typeface="Raleway Medium"/>
              <a:sym typeface="Raleway Medium"/>
            </a:endParaRPr>
          </a:p>
        </p:txBody>
      </p:sp>
      <p:sp>
        <p:nvSpPr>
          <p:cNvPr id="1216" name="Google Shape;1216;p8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84"/>
          <p:cNvPicPr preferRelativeResize="0"/>
          <p:nvPr/>
        </p:nvPicPr>
        <p:blipFill>
          <a:blip r:embed="rId4">
            <a:alphaModFix/>
          </a:blip>
          <a:stretch>
            <a:fillRect/>
          </a:stretch>
        </p:blipFill>
        <p:spPr>
          <a:xfrm>
            <a:off x="2530800" y="718238"/>
            <a:ext cx="4289600" cy="1704100"/>
          </a:xfrm>
          <a:prstGeom prst="rect">
            <a:avLst/>
          </a:prstGeom>
          <a:noFill/>
          <a:ln>
            <a:noFill/>
          </a:ln>
        </p:spPr>
      </p:pic>
      <p:pic>
        <p:nvPicPr>
          <p:cNvPr id="1218" name="Google Shape;1218;p84"/>
          <p:cNvPicPr preferRelativeResize="0"/>
          <p:nvPr/>
        </p:nvPicPr>
        <p:blipFill>
          <a:blip r:embed="rId5">
            <a:alphaModFix/>
          </a:blip>
          <a:stretch>
            <a:fillRect/>
          </a:stretch>
        </p:blipFill>
        <p:spPr>
          <a:xfrm>
            <a:off x="310275" y="718260"/>
            <a:ext cx="2154350" cy="1615775"/>
          </a:xfrm>
          <a:prstGeom prst="rect">
            <a:avLst/>
          </a:prstGeom>
          <a:noFill/>
          <a:ln>
            <a:noFill/>
          </a:ln>
        </p:spPr>
      </p:pic>
      <p:pic>
        <p:nvPicPr>
          <p:cNvPr id="1219" name="Google Shape;1219;p84"/>
          <p:cNvPicPr preferRelativeResize="0"/>
          <p:nvPr/>
        </p:nvPicPr>
        <p:blipFill>
          <a:blip r:embed="rId6">
            <a:alphaModFix/>
          </a:blip>
          <a:stretch>
            <a:fillRect/>
          </a:stretch>
        </p:blipFill>
        <p:spPr>
          <a:xfrm>
            <a:off x="310275" y="2803187"/>
            <a:ext cx="2466975" cy="1847850"/>
          </a:xfrm>
          <a:prstGeom prst="rect">
            <a:avLst/>
          </a:prstGeom>
          <a:noFill/>
          <a:ln>
            <a:noFill/>
          </a:ln>
        </p:spPr>
      </p:pic>
      <p:pic>
        <p:nvPicPr>
          <p:cNvPr id="1220" name="Google Shape;1220;p84"/>
          <p:cNvPicPr preferRelativeResize="0"/>
          <p:nvPr/>
        </p:nvPicPr>
        <p:blipFill>
          <a:blip r:embed="rId7">
            <a:alphaModFix/>
          </a:blip>
          <a:stretch>
            <a:fillRect/>
          </a:stretch>
        </p:blipFill>
        <p:spPr>
          <a:xfrm>
            <a:off x="6408650" y="2831762"/>
            <a:ext cx="2514600" cy="1819275"/>
          </a:xfrm>
          <a:prstGeom prst="rect">
            <a:avLst/>
          </a:prstGeom>
          <a:noFill/>
          <a:ln>
            <a:noFill/>
          </a:ln>
        </p:spPr>
      </p:pic>
      <p:pic>
        <p:nvPicPr>
          <p:cNvPr id="1221" name="Google Shape;1221;p84"/>
          <p:cNvPicPr preferRelativeResize="0"/>
          <p:nvPr/>
        </p:nvPicPr>
        <p:blipFill>
          <a:blip r:embed="rId8">
            <a:alphaModFix/>
          </a:blip>
          <a:stretch>
            <a:fillRect/>
          </a:stretch>
        </p:blipFill>
        <p:spPr>
          <a:xfrm>
            <a:off x="3682299" y="2539300"/>
            <a:ext cx="1779413" cy="2375608"/>
          </a:xfrm>
          <a:prstGeom prst="rect">
            <a:avLst/>
          </a:prstGeom>
          <a:noFill/>
          <a:ln>
            <a:noFill/>
          </a:ln>
        </p:spPr>
      </p:pic>
      <p:pic>
        <p:nvPicPr>
          <p:cNvPr id="1222" name="Google Shape;1222;p84"/>
          <p:cNvPicPr preferRelativeResize="0"/>
          <p:nvPr/>
        </p:nvPicPr>
        <p:blipFill>
          <a:blip r:embed="rId9">
            <a:alphaModFix/>
          </a:blip>
          <a:stretch>
            <a:fillRect/>
          </a:stretch>
        </p:blipFill>
        <p:spPr>
          <a:xfrm>
            <a:off x="6886575" y="602225"/>
            <a:ext cx="1847824" cy="1847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226" name="Shape 1226"/>
        <p:cNvGrpSpPr/>
        <p:nvPr/>
      </p:nvGrpSpPr>
      <p:grpSpPr>
        <a:xfrm>
          <a:off x="0" y="0"/>
          <a:ext cx="0" cy="0"/>
          <a:chOff x="0" y="0"/>
          <a:chExt cx="0" cy="0"/>
        </a:xfrm>
      </p:grpSpPr>
      <p:sp>
        <p:nvSpPr>
          <p:cNvPr id="1227" name="Google Shape;1227;p8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A3534"/>
              </a:solidFill>
              <a:latin typeface="Proxima Nova Semibold"/>
              <a:ea typeface="Proxima Nova Semibold"/>
              <a:cs typeface="Proxima Nova Semibold"/>
              <a:sym typeface="Proxima Nova Semibold"/>
            </a:endParaRPr>
          </a:p>
        </p:txBody>
      </p:sp>
      <p:sp>
        <p:nvSpPr>
          <p:cNvPr id="1228" name="Google Shape;122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1229" name="Google Shape;1229;p8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1230" name="Google Shape;1230;p85"/>
          <p:cNvPicPr preferRelativeResize="0"/>
          <p:nvPr/>
        </p:nvPicPr>
        <p:blipFill rotWithShape="1">
          <a:blip r:embed="rId5">
            <a:alphaModFix/>
          </a:blip>
          <a:srcRect b="0" l="29" r="39" t="0"/>
          <a:stretch/>
        </p:blipFill>
        <p:spPr>
          <a:xfrm>
            <a:off x="520950" y="872093"/>
            <a:ext cx="8102100" cy="3704114"/>
          </a:xfrm>
          <a:prstGeom prst="rect">
            <a:avLst/>
          </a:prstGeom>
          <a:noFill/>
          <a:ln>
            <a:noFill/>
          </a:ln>
        </p:spPr>
      </p:pic>
      <p:pic>
        <p:nvPicPr>
          <p:cNvPr id="1231" name="Google Shape;1231;p85"/>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232" name="Google Shape;1232;p85"/>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233" name="Google Shape;1233;p85">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37" name="Shape 1237"/>
        <p:cNvGrpSpPr/>
        <p:nvPr/>
      </p:nvGrpSpPr>
      <p:grpSpPr>
        <a:xfrm>
          <a:off x="0" y="0"/>
          <a:ext cx="0" cy="0"/>
          <a:chOff x="0" y="0"/>
          <a:chExt cx="0" cy="0"/>
        </a:xfrm>
      </p:grpSpPr>
      <p:sp>
        <p:nvSpPr>
          <p:cNvPr id="1238" name="Google Shape;1238;p8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9" name="Google Shape;1239;p86">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grpSp>
        <p:nvGrpSpPr>
          <p:cNvPr id="1244" name="Google Shape;1244;p87"/>
          <p:cNvGrpSpPr/>
          <p:nvPr/>
        </p:nvGrpSpPr>
        <p:grpSpPr>
          <a:xfrm>
            <a:off x="5410301" y="719490"/>
            <a:ext cx="3356124" cy="3829046"/>
            <a:chOff x="2602525" y="317054"/>
            <a:chExt cx="4174283" cy="4762495"/>
          </a:xfrm>
        </p:grpSpPr>
        <p:sp>
          <p:nvSpPr>
            <p:cNvPr id="1245" name="Google Shape;1245;p87"/>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87"/>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87"/>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87"/>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87"/>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87"/>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87"/>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87"/>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87"/>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87"/>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87"/>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87"/>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87"/>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87"/>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87"/>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87"/>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87"/>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87"/>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87"/>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87"/>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87"/>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87"/>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87"/>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87"/>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87"/>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87"/>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87"/>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87"/>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87"/>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87"/>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87"/>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87"/>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87"/>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87"/>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87"/>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87"/>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87"/>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87"/>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87"/>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87"/>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87"/>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87"/>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8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8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87"/>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87"/>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87"/>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87"/>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87"/>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87"/>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87"/>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87"/>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87"/>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87"/>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87"/>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p87"/>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87"/>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02" name="Google Shape;1302;p87"/>
            <p:cNvGrpSpPr/>
            <p:nvPr/>
          </p:nvGrpSpPr>
          <p:grpSpPr>
            <a:xfrm>
              <a:off x="2941619" y="3895613"/>
              <a:ext cx="483621" cy="510995"/>
              <a:chOff x="4345944" y="4626313"/>
              <a:chExt cx="483621" cy="510995"/>
            </a:xfrm>
          </p:grpSpPr>
          <p:grpSp>
            <p:nvGrpSpPr>
              <p:cNvPr id="1303" name="Google Shape;1303;p87"/>
              <p:cNvGrpSpPr/>
              <p:nvPr/>
            </p:nvGrpSpPr>
            <p:grpSpPr>
              <a:xfrm>
                <a:off x="4345944" y="4852987"/>
                <a:ext cx="474200" cy="284321"/>
                <a:chOff x="4345944" y="4852987"/>
                <a:chExt cx="474200" cy="284321"/>
              </a:xfrm>
            </p:grpSpPr>
            <p:sp>
              <p:nvSpPr>
                <p:cNvPr id="1304" name="Google Shape;1304;p87"/>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87"/>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87"/>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07" name="Google Shape;1307;p87"/>
                <p:cNvGrpSpPr/>
                <p:nvPr/>
              </p:nvGrpSpPr>
              <p:grpSpPr>
                <a:xfrm>
                  <a:off x="4457040" y="4985575"/>
                  <a:ext cx="133724" cy="77247"/>
                  <a:chOff x="4457040" y="4985575"/>
                  <a:chExt cx="133724" cy="77247"/>
                </a:xfrm>
              </p:grpSpPr>
              <p:sp>
                <p:nvSpPr>
                  <p:cNvPr id="1308" name="Google Shape;1308;p87"/>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87"/>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0" name="Google Shape;1310;p87"/>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87"/>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87"/>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87"/>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87"/>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87"/>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87"/>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p87"/>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p87"/>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87"/>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87"/>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87"/>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87"/>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87"/>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87"/>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87"/>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87"/>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87"/>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87"/>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87"/>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87"/>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87"/>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87"/>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87"/>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87"/>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p87"/>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87"/>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p87"/>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p87"/>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p87"/>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87"/>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p87"/>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87"/>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87"/>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87"/>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87"/>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87"/>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87"/>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87"/>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87"/>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87"/>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87"/>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87"/>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87"/>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87"/>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87"/>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87"/>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87"/>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87"/>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87"/>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87"/>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87"/>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87"/>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87"/>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87"/>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87"/>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87"/>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87"/>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87"/>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87"/>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87"/>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87"/>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87"/>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87"/>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74" name="Google Shape;1374;p87"/>
              <p:cNvGrpSpPr/>
              <p:nvPr/>
            </p:nvGrpSpPr>
            <p:grpSpPr>
              <a:xfrm>
                <a:off x="4543079" y="4626313"/>
                <a:ext cx="286486" cy="386884"/>
                <a:chOff x="4543079" y="4626313"/>
                <a:chExt cx="286486" cy="386884"/>
              </a:xfrm>
            </p:grpSpPr>
            <p:grpSp>
              <p:nvGrpSpPr>
                <p:cNvPr id="1375" name="Google Shape;1375;p87"/>
                <p:cNvGrpSpPr/>
                <p:nvPr/>
              </p:nvGrpSpPr>
              <p:grpSpPr>
                <a:xfrm>
                  <a:off x="4543079" y="4626313"/>
                  <a:ext cx="286486" cy="386884"/>
                  <a:chOff x="4543079" y="4626313"/>
                  <a:chExt cx="286486" cy="386884"/>
                </a:xfrm>
              </p:grpSpPr>
              <p:sp>
                <p:nvSpPr>
                  <p:cNvPr id="1376" name="Google Shape;1376;p87"/>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87"/>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8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8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87"/>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81" name="Google Shape;1381;p87"/>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87"/>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87"/>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384" name="Google Shape;1384;p87"/>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87"/>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87"/>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87"/>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87"/>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87"/>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90" name="Google Shape;1390;p87"/>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391" name="Google Shape;1391;p87"/>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rtl="0" algn="l">
              <a:spcBef>
                <a:spcPts val="0"/>
              </a:spcBef>
              <a:spcAft>
                <a:spcPts val="0"/>
              </a:spcAft>
              <a:buClr>
                <a:srgbClr val="741B47"/>
              </a:buClr>
              <a:buSzPts val="1800"/>
              <a:buChar char="▸"/>
            </a:pPr>
            <a:r>
              <a:rPr lang="tr-TR"/>
              <a:t>@volkan	</a:t>
            </a:r>
            <a:endParaRPr/>
          </a:p>
          <a:p>
            <a:pPr indent="-342900" lvl="0" marL="457200" rtl="0" algn="l">
              <a:spcBef>
                <a:spcPts val="0"/>
              </a:spcBef>
              <a:spcAft>
                <a:spcPts val="0"/>
              </a:spcAft>
              <a:buClr>
                <a:srgbClr val="741B47"/>
              </a:buClr>
              <a:buSzPts val="1800"/>
              <a:buChar char="▸"/>
            </a:pPr>
            <a:r>
              <a:rPr lang="tr-TR"/>
              <a:t>volkan@clarusway.com</a:t>
            </a:r>
            <a:endParaRPr/>
          </a:p>
        </p:txBody>
      </p:sp>
      <p:pic>
        <p:nvPicPr>
          <p:cNvPr id="1392" name="Google Shape;1392;p87"/>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
        <p:nvSpPr>
          <p:cNvPr id="1393" name="Google Shape;1393;p8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56" name="Google Shape;456;p3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Jira?</a:t>
            </a:r>
            <a:endParaRPr sz="4000">
              <a:solidFill>
                <a:srgbClr val="419DD3"/>
              </a:solidFill>
              <a:latin typeface="Raleway Medium"/>
              <a:ea typeface="Raleway Medium"/>
              <a:cs typeface="Raleway Medium"/>
              <a:sym typeface="Raleway Medium"/>
            </a:endParaRPr>
          </a:p>
        </p:txBody>
      </p:sp>
      <p:sp>
        <p:nvSpPr>
          <p:cNvPr id="457" name="Google Shape;457;p3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492750" y="800200"/>
            <a:ext cx="4749000" cy="3925800"/>
          </a:xfrm>
          <a:prstGeom prst="rect">
            <a:avLst/>
          </a:prstGeom>
          <a:solidFill>
            <a:srgbClr val="EAD1DC"/>
          </a:solidFill>
          <a:ln cap="flat" cmpd="sng" w="9525">
            <a:solidFill>
              <a:srgbClr val="757B89"/>
            </a:solidFill>
            <a:prstDash val="solid"/>
            <a:round/>
            <a:headEnd len="sm" w="sm" type="none"/>
            <a:tailEnd len="sm" w="sm" type="none"/>
          </a:ln>
        </p:spPr>
        <p:txBody>
          <a:bodyPr anchorCtr="0" anchor="t" bIns="91425" lIns="91425" spcFirstLastPara="1" rIns="91425" wrap="square" tIns="91425">
            <a:noAutofit/>
          </a:bodyPr>
          <a:lstStyle/>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A tool used to help teams perform, visualize and manage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Models the team’s current processes/workflows.</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You can open tickets or issues and push them through various statuses in your processes</a:t>
            </a:r>
            <a:endParaRPr sz="2400">
              <a:solidFill>
                <a:srgbClr val="741B47"/>
              </a:solidFill>
              <a:latin typeface="Montserrat Medium"/>
              <a:ea typeface="Montserrat Medium"/>
              <a:cs typeface="Montserrat Medium"/>
              <a:sym typeface="Montserrat Medium"/>
            </a:endParaRPr>
          </a:p>
        </p:txBody>
      </p:sp>
      <p:pic>
        <p:nvPicPr>
          <p:cNvPr id="459" name="Google Shape;459;p31"/>
          <p:cNvPicPr preferRelativeResize="0"/>
          <p:nvPr/>
        </p:nvPicPr>
        <p:blipFill>
          <a:blip r:embed="rId4">
            <a:alphaModFix/>
          </a:blip>
          <a:stretch>
            <a:fillRect/>
          </a:stretch>
        </p:blipFill>
        <p:spPr>
          <a:xfrm>
            <a:off x="5383650" y="1699400"/>
            <a:ext cx="3670150" cy="3026600"/>
          </a:xfrm>
          <a:prstGeom prst="rect">
            <a:avLst/>
          </a:prstGeom>
          <a:noFill/>
          <a:ln>
            <a:noFill/>
          </a:ln>
        </p:spPr>
      </p:pic>
      <p:pic>
        <p:nvPicPr>
          <p:cNvPr id="460" name="Google Shape;460;p31"/>
          <p:cNvPicPr preferRelativeResize="0"/>
          <p:nvPr/>
        </p:nvPicPr>
        <p:blipFill>
          <a:blip r:embed="rId5">
            <a:alphaModFix/>
          </a:blip>
          <a:stretch>
            <a:fillRect/>
          </a:stretch>
        </p:blipFill>
        <p:spPr>
          <a:xfrm>
            <a:off x="6168375" y="609925"/>
            <a:ext cx="2178950" cy="108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6" name="Google Shape;466;p3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Why</a:t>
            </a:r>
            <a:r>
              <a:rPr lang="tr-TR" sz="4000">
                <a:solidFill>
                  <a:srgbClr val="741B47"/>
                </a:solidFill>
                <a:latin typeface="Raleway Medium"/>
                <a:ea typeface="Raleway Medium"/>
                <a:cs typeface="Raleway Medium"/>
                <a:sym typeface="Raleway Medium"/>
              </a:rPr>
              <a:t> Jira?</a:t>
            </a:r>
            <a:endParaRPr sz="4000">
              <a:solidFill>
                <a:srgbClr val="419DD3"/>
              </a:solidFill>
              <a:latin typeface="Raleway Medium"/>
              <a:ea typeface="Raleway Medium"/>
              <a:cs typeface="Raleway Medium"/>
              <a:sym typeface="Raleway Medium"/>
            </a:endParaRPr>
          </a:p>
        </p:txBody>
      </p:sp>
      <p:sp>
        <p:nvSpPr>
          <p:cNvPr id="467" name="Google Shape;467;p3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2397975" y="913150"/>
            <a:ext cx="6344400" cy="3723600"/>
          </a:xfrm>
          <a:prstGeom prst="rect">
            <a:avLst/>
          </a:prstGeom>
          <a:solidFill>
            <a:srgbClr val="EAD1DC"/>
          </a:solidFill>
          <a:ln cap="flat" cmpd="sng" w="9525">
            <a:solidFill>
              <a:srgbClr val="757B89"/>
            </a:solidFill>
            <a:prstDash val="solid"/>
            <a:round/>
            <a:headEnd len="sm" w="sm" type="none"/>
            <a:tailEnd len="sm" w="sm" type="none"/>
          </a:ln>
        </p:spPr>
        <p:txBody>
          <a:bodyPr anchorCtr="0" anchor="t" bIns="91425" lIns="91425" spcFirstLastPara="1" rIns="91425" wrap="square" tIns="91425">
            <a:noAutofit/>
          </a:bodyPr>
          <a:lstStyle/>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Leverage project management technology, allowing teams to focus on their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Facilitates</a:t>
            </a:r>
            <a:r>
              <a:rPr lang="tr-TR" sz="2400">
                <a:solidFill>
                  <a:srgbClr val="741B47"/>
                </a:solidFill>
                <a:latin typeface="Montserrat Medium"/>
                <a:ea typeface="Montserrat Medium"/>
                <a:cs typeface="Montserrat Medium"/>
                <a:sym typeface="Montserrat Medium"/>
              </a:rPr>
              <a:t> planning, prioritizing, organizing and completing work.</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Visualizes work using project boards, reports and dashboards.</a:t>
            </a:r>
            <a:endParaRPr sz="2400">
              <a:solidFill>
                <a:srgbClr val="741B47"/>
              </a:solidFill>
              <a:latin typeface="Montserrat Medium"/>
              <a:ea typeface="Montserrat Medium"/>
              <a:cs typeface="Montserrat Medium"/>
              <a:sym typeface="Montserrat Medium"/>
            </a:endParaRPr>
          </a:p>
          <a:p>
            <a:pPr indent="-381000" lvl="0" marL="457200" marR="0" rtl="0" algn="l">
              <a:lnSpc>
                <a:spcPct val="110000"/>
              </a:lnSpc>
              <a:spcBef>
                <a:spcPts val="600"/>
              </a:spcBef>
              <a:spcAft>
                <a:spcPts val="0"/>
              </a:spcAft>
              <a:buClr>
                <a:srgbClr val="741B47"/>
              </a:buClr>
              <a:buSzPts val="2400"/>
              <a:buFont typeface="Montserrat Medium"/>
              <a:buChar char="▸"/>
            </a:pPr>
            <a:r>
              <a:rPr lang="tr-TR" sz="2400">
                <a:solidFill>
                  <a:srgbClr val="741B47"/>
                </a:solidFill>
                <a:latin typeface="Montserrat Medium"/>
                <a:ea typeface="Montserrat Medium"/>
                <a:cs typeface="Montserrat Medium"/>
                <a:sym typeface="Montserrat Medium"/>
              </a:rPr>
              <a:t>Facilitates team communication.</a:t>
            </a:r>
            <a:endParaRPr sz="2400">
              <a:solidFill>
                <a:srgbClr val="741B47"/>
              </a:solidFill>
              <a:latin typeface="Montserrat Medium"/>
              <a:ea typeface="Montserrat Medium"/>
              <a:cs typeface="Montserrat Medium"/>
              <a:sym typeface="Montserrat Medium"/>
            </a:endParaRPr>
          </a:p>
        </p:txBody>
      </p:sp>
      <p:pic>
        <p:nvPicPr>
          <p:cNvPr id="469" name="Google Shape;469;p32"/>
          <p:cNvPicPr preferRelativeResize="0"/>
          <p:nvPr/>
        </p:nvPicPr>
        <p:blipFill>
          <a:blip r:embed="rId4">
            <a:alphaModFix/>
          </a:blip>
          <a:stretch>
            <a:fillRect/>
          </a:stretch>
        </p:blipFill>
        <p:spPr>
          <a:xfrm>
            <a:off x="492750" y="804438"/>
            <a:ext cx="1547575" cy="1238050"/>
          </a:xfrm>
          <a:prstGeom prst="rect">
            <a:avLst/>
          </a:prstGeom>
          <a:noFill/>
          <a:ln>
            <a:noFill/>
          </a:ln>
        </p:spPr>
      </p:pic>
      <p:pic>
        <p:nvPicPr>
          <p:cNvPr id="470" name="Google Shape;470;p32"/>
          <p:cNvPicPr preferRelativeResize="0"/>
          <p:nvPr/>
        </p:nvPicPr>
        <p:blipFill>
          <a:blip r:embed="rId5">
            <a:alphaModFix/>
          </a:blip>
          <a:stretch>
            <a:fillRect/>
          </a:stretch>
        </p:blipFill>
        <p:spPr>
          <a:xfrm>
            <a:off x="698325" y="2167725"/>
            <a:ext cx="1136400" cy="1136400"/>
          </a:xfrm>
          <a:prstGeom prst="rect">
            <a:avLst/>
          </a:prstGeom>
          <a:noFill/>
          <a:ln>
            <a:noFill/>
          </a:ln>
        </p:spPr>
      </p:pic>
      <p:pic>
        <p:nvPicPr>
          <p:cNvPr id="471" name="Google Shape;471;p32"/>
          <p:cNvPicPr preferRelativeResize="0"/>
          <p:nvPr/>
        </p:nvPicPr>
        <p:blipFill>
          <a:blip r:embed="rId6">
            <a:alphaModFix/>
          </a:blip>
          <a:stretch>
            <a:fillRect/>
          </a:stretch>
        </p:blipFill>
        <p:spPr>
          <a:xfrm>
            <a:off x="627306" y="3500362"/>
            <a:ext cx="1278444" cy="113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Who Uses Jira?</a:t>
            </a:r>
            <a:endParaRPr sz="4000">
              <a:solidFill>
                <a:srgbClr val="419DD3"/>
              </a:solidFill>
              <a:latin typeface="Raleway Medium"/>
              <a:ea typeface="Raleway Medium"/>
              <a:cs typeface="Raleway Medium"/>
              <a:sym typeface="Raleway Medium"/>
            </a:endParaRPr>
          </a:p>
        </p:txBody>
      </p:sp>
      <p:sp>
        <p:nvSpPr>
          <p:cNvPr id="477" name="Google Shape;477;p33"/>
          <p:cNvSpPr txBox="1"/>
          <p:nvPr/>
        </p:nvSpPr>
        <p:spPr>
          <a:xfrm>
            <a:off x="448650" y="2019150"/>
            <a:ext cx="2718000" cy="1105200"/>
          </a:xfrm>
          <a:prstGeom prst="rect">
            <a:avLst/>
          </a:prstGeom>
          <a:noFill/>
          <a:ln>
            <a:noFill/>
          </a:ln>
        </p:spPr>
        <p:txBody>
          <a:bodyPr anchorCtr="0" anchor="t" bIns="91425" lIns="91425" spcFirstLastPara="1" rIns="91425" wrap="square" tIns="91425">
            <a:noAutofit/>
          </a:bodyPr>
          <a:lstStyle/>
          <a:p>
            <a:pPr indent="0" lvl="0" marL="0" rtl="0" algn="ctr">
              <a:lnSpc>
                <a:spcPct val="133333"/>
              </a:lnSpc>
              <a:spcBef>
                <a:spcPts val="0"/>
              </a:spcBef>
              <a:spcAft>
                <a:spcPts val="0"/>
              </a:spcAft>
              <a:buNone/>
            </a:pPr>
            <a:r>
              <a:rPr b="1" lang="tr-TR" sz="7500">
                <a:solidFill>
                  <a:srgbClr val="0000FF"/>
                </a:solidFill>
                <a:highlight>
                  <a:srgbClr val="FFFFFF"/>
                </a:highlight>
                <a:latin typeface="Roboto"/>
                <a:ea typeface="Roboto"/>
                <a:cs typeface="Roboto"/>
                <a:sym typeface="Roboto"/>
              </a:rPr>
              <a:t>65K+</a:t>
            </a:r>
            <a:endParaRPr b="1" sz="7500">
              <a:solidFill>
                <a:srgbClr val="0000FF"/>
              </a:solidFill>
              <a:highlight>
                <a:srgbClr val="FFFFFF"/>
              </a:highlight>
              <a:latin typeface="Roboto"/>
              <a:ea typeface="Roboto"/>
              <a:cs typeface="Roboto"/>
              <a:sym typeface="Roboto"/>
            </a:endParaRPr>
          </a:p>
        </p:txBody>
      </p:sp>
      <p:sp>
        <p:nvSpPr>
          <p:cNvPr id="478" name="Google Shape;478;p33"/>
          <p:cNvSpPr/>
          <p:nvPr/>
        </p:nvSpPr>
        <p:spPr>
          <a:xfrm>
            <a:off x="448650" y="800200"/>
            <a:ext cx="8246700" cy="1067700"/>
          </a:xfrm>
          <a:prstGeom prst="roundRect">
            <a:avLst>
              <a:gd fmla="val 16667" name="adj"/>
            </a:avLst>
          </a:prstGeom>
          <a:solidFill>
            <a:srgbClr val="EAD1DC"/>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2400">
                <a:solidFill>
                  <a:srgbClr val="741B47"/>
                </a:solidFill>
                <a:latin typeface="Montserrat Medium"/>
                <a:ea typeface="Montserrat Medium"/>
                <a:cs typeface="Montserrat Medium"/>
                <a:sym typeface="Montserrat Medium"/>
              </a:rPr>
              <a:t>Jira Software launched in </a:t>
            </a:r>
            <a:r>
              <a:rPr lang="tr-TR" sz="2400">
                <a:solidFill>
                  <a:srgbClr val="741B47"/>
                </a:solidFill>
                <a:latin typeface="Montserrat SemiBold"/>
                <a:ea typeface="Montserrat SemiBold"/>
                <a:cs typeface="Montserrat SemiBold"/>
                <a:sym typeface="Montserrat SemiBold"/>
              </a:rPr>
              <a:t>2002</a:t>
            </a:r>
            <a:r>
              <a:rPr lang="tr-TR" sz="2400">
                <a:solidFill>
                  <a:srgbClr val="741B47"/>
                </a:solidFill>
                <a:latin typeface="Montserrat Medium"/>
                <a:ea typeface="Montserrat Medium"/>
                <a:cs typeface="Montserrat Medium"/>
                <a:sym typeface="Montserrat Medium"/>
              </a:rPr>
              <a:t> as an issue tracking and project management tool for teams.</a:t>
            </a:r>
            <a:endParaRPr sz="2400">
              <a:solidFill>
                <a:srgbClr val="741B47"/>
              </a:solidFill>
              <a:latin typeface="Montserrat Medium"/>
              <a:ea typeface="Montserrat Medium"/>
              <a:cs typeface="Montserrat Medium"/>
              <a:sym typeface="Montserrat Medium"/>
            </a:endParaRPr>
          </a:p>
        </p:txBody>
      </p:sp>
      <p:sp>
        <p:nvSpPr>
          <p:cNvPr id="479" name="Google Shape;479;p33"/>
          <p:cNvSpPr txBox="1"/>
          <p:nvPr/>
        </p:nvSpPr>
        <p:spPr>
          <a:xfrm>
            <a:off x="3515900" y="2077725"/>
            <a:ext cx="4786500" cy="119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tr-TR" sz="2000">
                <a:solidFill>
                  <a:srgbClr val="253858"/>
                </a:solidFill>
                <a:highlight>
                  <a:srgbClr val="FFFFFF"/>
                </a:highlight>
                <a:latin typeface="Montserrat Medium"/>
                <a:ea typeface="Montserrat Medium"/>
                <a:cs typeface="Montserrat Medium"/>
                <a:sym typeface="Montserrat Medium"/>
              </a:rPr>
              <a:t>More than 65,000 companies around the world rely on Jira Software to manage their projects.</a:t>
            </a:r>
            <a:endParaRPr sz="2000">
              <a:solidFill>
                <a:srgbClr val="253858"/>
              </a:solidFill>
              <a:highlight>
                <a:srgbClr val="FFFFFF"/>
              </a:highlight>
              <a:latin typeface="Montserrat Medium"/>
              <a:ea typeface="Montserrat Medium"/>
              <a:cs typeface="Montserrat Medium"/>
              <a:sym typeface="Montserrat Medium"/>
            </a:endParaRPr>
          </a:p>
        </p:txBody>
      </p:sp>
      <p:sp>
        <p:nvSpPr>
          <p:cNvPr id="480" name="Google Shape;480;p33"/>
          <p:cNvSpPr txBox="1"/>
          <p:nvPr/>
        </p:nvSpPr>
        <p:spPr>
          <a:xfrm>
            <a:off x="4697625" y="3391475"/>
            <a:ext cx="3604800" cy="137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sz="3850">
                <a:solidFill>
                  <a:srgbClr val="0000FF"/>
                </a:solidFill>
                <a:highlight>
                  <a:srgbClr val="FFFFFF"/>
                </a:highlight>
                <a:latin typeface="Roboto"/>
                <a:ea typeface="Roboto"/>
                <a:cs typeface="Roboto"/>
                <a:sym typeface="Roboto"/>
              </a:rPr>
              <a:t>Teams of 2 through 2000</a:t>
            </a:r>
            <a:endParaRPr b="1" sz="3850">
              <a:solidFill>
                <a:srgbClr val="0000FF"/>
              </a:solidFill>
              <a:highlight>
                <a:srgbClr val="FFFFFF"/>
              </a:highlight>
              <a:latin typeface="Roboto"/>
              <a:ea typeface="Roboto"/>
              <a:cs typeface="Roboto"/>
              <a:sym typeface="Roboto"/>
            </a:endParaRPr>
          </a:p>
        </p:txBody>
      </p:sp>
      <p:sp>
        <p:nvSpPr>
          <p:cNvPr id="481" name="Google Shape;481;p33"/>
          <p:cNvSpPr txBox="1"/>
          <p:nvPr/>
        </p:nvSpPr>
        <p:spPr>
          <a:xfrm>
            <a:off x="645525" y="3564875"/>
            <a:ext cx="3125400" cy="119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tr-TR" sz="2000">
                <a:solidFill>
                  <a:srgbClr val="253858"/>
                </a:solidFill>
                <a:highlight>
                  <a:srgbClr val="FFFFFF"/>
                </a:highlight>
                <a:latin typeface="Montserrat Medium"/>
                <a:ea typeface="Montserrat Medium"/>
                <a:cs typeface="Montserrat Medium"/>
                <a:sym typeface="Montserrat Medium"/>
              </a:rPr>
              <a:t>Jira is used by teams of 2 - 2000 people in companies of all sizes.</a:t>
            </a:r>
            <a:endParaRPr sz="2000">
              <a:solidFill>
                <a:srgbClr val="253858"/>
              </a:solidFill>
              <a:highlight>
                <a:srgbClr val="FFFFFF"/>
              </a:highlight>
              <a:latin typeface="Montserrat Medium"/>
              <a:ea typeface="Montserrat Medium"/>
              <a:cs typeface="Montserrat Medium"/>
              <a:sym typeface="Montserrat Medium"/>
            </a:endParaRPr>
          </a:p>
        </p:txBody>
      </p:sp>
      <p:sp>
        <p:nvSpPr>
          <p:cNvPr id="482" name="Google Shape;482;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